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5" r:id="rId5"/>
    <p:sldId id="264" r:id="rId6"/>
    <p:sldId id="266" r:id="rId7"/>
    <p:sldId id="268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08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Courage for </a:t>
            </a:r>
            <a:br>
              <a:rPr lang="en-US" sz="6600" dirty="0" smtClean="0"/>
            </a:br>
            <a:r>
              <a:rPr lang="en-US" sz="6600" dirty="0" smtClean="0"/>
              <a:t>Church Leaders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Jeff Iorg, President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82857" y="6100841"/>
            <a:ext cx="3878516" cy="51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73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1266983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Address conflict intentionally.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Steps to addressing conflict intentionally.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Deal with the people involved directly. 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Approach people the right way at the right time. 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Discern genuine issues driving the conflict. 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Facilitate honest dialogue and prayer about genuine issues.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Document agreed to results and future steps. </a:t>
            </a: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1266983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Address conflict intentionally.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Mistakes to avoid in addressing conflict.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Don’t ignore it.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Don’t make it bigger.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Don’t preach or speak on the conflict or the resolution prematurely. </a:t>
            </a: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0750148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Resolve conflict appropriately. 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 the best possible conclusion – not make         everyone happy.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 a conclusion – and hold people accountable to      that conclusion.</a:t>
            </a: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0750148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Resolve conflict appropriately. 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 a conclusion that facilitates kingdom-focused work.</a:t>
            </a:r>
          </a:p>
          <a:p>
            <a:pPr lvl="2"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Stay and work together.</a:t>
            </a:r>
          </a:p>
          <a:p>
            <a:pPr lvl="2"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Separate and work apart.</a:t>
            </a:r>
          </a:p>
          <a:p>
            <a:pPr lvl="2"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Stay and disrupt kingdom-focus, leave and abandon kingdom-focus are not biblical options. 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0750148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Accept mixed outcomes.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Some people will be happy; some unhappy.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Some people may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leave;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some will stay.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Some collateral damage is inevitable.</a:t>
            </a:r>
            <a:endParaRPr lang="en-US" sz="7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sz="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Leaders who can’t accept mixed results are doomed to perpetual frustration.</a:t>
            </a:r>
          </a:p>
          <a:p>
            <a:pPr>
              <a:buFont typeface="Wingdings" pitchFamily="2" charset="2"/>
              <a:buChar char="§"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9424931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Move on.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Accept less than perfect outcomes.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Stop revisiting the conflict and allow it to fade.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Shift your focus from the conflict back to accomplishing your mission.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ultimate goal is kingdom-expansion – not perfect conflict resolution.</a:t>
            </a:r>
          </a:p>
          <a:p>
            <a:pPr lvl="1">
              <a:buFont typeface="Arial" pitchFamily="34" charset="0"/>
              <a:buChar char="•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 process for courageously deciding “Here I stand”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0750148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Decide if the issue is really significant. </a:t>
            </a:r>
          </a:p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Draw on the biblical resources. </a:t>
            </a:r>
          </a:p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Make your choice and take full responsibility for it. </a:t>
            </a:r>
          </a:p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Communicate your position and accept                  your consequences.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82857" y="6100841"/>
            <a:ext cx="3878516" cy="5112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50736" y="1212449"/>
            <a:ext cx="5667375" cy="2743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87647" y="4175532"/>
            <a:ext cx="1468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www.gs.edu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139"/>
          <p:cNvSpPr>
            <a:spLocks noChangeArrowheads="1"/>
          </p:cNvSpPr>
          <p:nvPr/>
        </p:nvSpPr>
        <p:spPr bwMode="auto">
          <a:xfrm>
            <a:off x="4449899" y="4216889"/>
            <a:ext cx="327221" cy="327221"/>
          </a:xfrm>
          <a:prstGeom prst="ellipse">
            <a:avLst/>
          </a:pr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Freeform 140"/>
          <p:cNvSpPr>
            <a:spLocks noEditPoints="1"/>
          </p:cNvSpPr>
          <p:nvPr/>
        </p:nvSpPr>
        <p:spPr bwMode="auto">
          <a:xfrm>
            <a:off x="4543756" y="4279762"/>
            <a:ext cx="131357" cy="205246"/>
          </a:xfrm>
          <a:custGeom>
            <a:avLst/>
            <a:gdLst>
              <a:gd name="T0" fmla="*/ 155 w 155"/>
              <a:gd name="T1" fmla="*/ 76 h 242"/>
              <a:gd name="T2" fmla="*/ 155 w 155"/>
              <a:gd name="T3" fmla="*/ 76 h 242"/>
              <a:gd name="T4" fmla="*/ 78 w 155"/>
              <a:gd name="T5" fmla="*/ 0 h 242"/>
              <a:gd name="T6" fmla="*/ 0 w 155"/>
              <a:gd name="T7" fmla="*/ 76 h 242"/>
              <a:gd name="T8" fmla="*/ 0 w 155"/>
              <a:gd name="T9" fmla="*/ 76 h 242"/>
              <a:gd name="T10" fmla="*/ 0 w 155"/>
              <a:gd name="T11" fmla="*/ 79 h 242"/>
              <a:gd name="T12" fmla="*/ 46 w 155"/>
              <a:gd name="T13" fmla="*/ 156 h 242"/>
              <a:gd name="T14" fmla="*/ 78 w 155"/>
              <a:gd name="T15" fmla="*/ 242 h 242"/>
              <a:gd name="T16" fmla="*/ 109 w 155"/>
              <a:gd name="T17" fmla="*/ 156 h 242"/>
              <a:gd name="T18" fmla="*/ 155 w 155"/>
              <a:gd name="T19" fmla="*/ 79 h 242"/>
              <a:gd name="T20" fmla="*/ 155 w 155"/>
              <a:gd name="T21" fmla="*/ 76 h 242"/>
              <a:gd name="T22" fmla="*/ 78 w 155"/>
              <a:gd name="T23" fmla="*/ 100 h 242"/>
              <a:gd name="T24" fmla="*/ 54 w 155"/>
              <a:gd name="T25" fmla="*/ 76 h 242"/>
              <a:gd name="T26" fmla="*/ 78 w 155"/>
              <a:gd name="T27" fmla="*/ 53 h 242"/>
              <a:gd name="T28" fmla="*/ 101 w 155"/>
              <a:gd name="T29" fmla="*/ 76 h 242"/>
              <a:gd name="T30" fmla="*/ 78 w 155"/>
              <a:gd name="T31" fmla="*/ 10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5" h="242">
                <a:moveTo>
                  <a:pt x="155" y="76"/>
                </a:moveTo>
                <a:cubicBezTo>
                  <a:pt x="155" y="76"/>
                  <a:pt x="155" y="76"/>
                  <a:pt x="155" y="76"/>
                </a:cubicBezTo>
                <a:cubicBezTo>
                  <a:pt x="153" y="34"/>
                  <a:pt x="119" y="1"/>
                  <a:pt x="78" y="0"/>
                </a:cubicBezTo>
                <a:cubicBezTo>
                  <a:pt x="36" y="1"/>
                  <a:pt x="2" y="34"/>
                  <a:pt x="0" y="7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77"/>
                  <a:pt x="0" y="78"/>
                  <a:pt x="0" y="79"/>
                </a:cubicBezTo>
                <a:cubicBezTo>
                  <a:pt x="0" y="111"/>
                  <a:pt x="26" y="130"/>
                  <a:pt x="46" y="156"/>
                </a:cubicBezTo>
                <a:cubicBezTo>
                  <a:pt x="70" y="186"/>
                  <a:pt x="78" y="242"/>
                  <a:pt x="78" y="242"/>
                </a:cubicBezTo>
                <a:cubicBezTo>
                  <a:pt x="78" y="242"/>
                  <a:pt x="86" y="186"/>
                  <a:pt x="109" y="156"/>
                </a:cubicBezTo>
                <a:cubicBezTo>
                  <a:pt x="129" y="130"/>
                  <a:pt x="155" y="111"/>
                  <a:pt x="155" y="79"/>
                </a:cubicBezTo>
                <a:cubicBezTo>
                  <a:pt x="155" y="78"/>
                  <a:pt x="155" y="77"/>
                  <a:pt x="155" y="76"/>
                </a:cubicBezTo>
                <a:close/>
                <a:moveTo>
                  <a:pt x="78" y="100"/>
                </a:moveTo>
                <a:cubicBezTo>
                  <a:pt x="65" y="100"/>
                  <a:pt x="54" y="89"/>
                  <a:pt x="54" y="76"/>
                </a:cubicBezTo>
                <a:cubicBezTo>
                  <a:pt x="54" y="63"/>
                  <a:pt x="65" y="53"/>
                  <a:pt x="78" y="53"/>
                </a:cubicBezTo>
                <a:cubicBezTo>
                  <a:pt x="91" y="53"/>
                  <a:pt x="101" y="63"/>
                  <a:pt x="101" y="76"/>
                </a:cubicBezTo>
                <a:cubicBezTo>
                  <a:pt x="101" y="89"/>
                  <a:pt x="91" y="100"/>
                  <a:pt x="78" y="10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00503" y="4146643"/>
            <a:ext cx="1235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Jeff_Iorg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104"/>
          <p:cNvSpPr>
            <a:spLocks/>
          </p:cNvSpPr>
          <p:nvPr/>
        </p:nvSpPr>
        <p:spPr bwMode="auto">
          <a:xfrm>
            <a:off x="6513908" y="4164912"/>
            <a:ext cx="327221" cy="327221"/>
          </a:xfrm>
          <a:custGeom>
            <a:avLst/>
            <a:gdLst>
              <a:gd name="T0" fmla="*/ 47 w 320"/>
              <a:gd name="T1" fmla="*/ 273 h 320"/>
              <a:gd name="T2" fmla="*/ 160 w 320"/>
              <a:gd name="T3" fmla="*/ 320 h 320"/>
              <a:gd name="T4" fmla="*/ 273 w 320"/>
              <a:gd name="T5" fmla="*/ 273 h 320"/>
              <a:gd name="T6" fmla="*/ 320 w 320"/>
              <a:gd name="T7" fmla="*/ 160 h 320"/>
              <a:gd name="T8" fmla="*/ 273 w 320"/>
              <a:gd name="T9" fmla="*/ 47 h 320"/>
              <a:gd name="T10" fmla="*/ 160 w 320"/>
              <a:gd name="T11" fmla="*/ 0 h 320"/>
              <a:gd name="T12" fmla="*/ 47 w 320"/>
              <a:gd name="T13" fmla="*/ 47 h 320"/>
              <a:gd name="T14" fmla="*/ 0 w 320"/>
              <a:gd name="T15" fmla="*/ 160 h 320"/>
              <a:gd name="T16" fmla="*/ 47 w 320"/>
              <a:gd name="T17" fmla="*/ 273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" h="320">
                <a:moveTo>
                  <a:pt x="47" y="273"/>
                </a:moveTo>
                <a:cubicBezTo>
                  <a:pt x="77" y="303"/>
                  <a:pt x="117" y="320"/>
                  <a:pt x="160" y="320"/>
                </a:cubicBezTo>
                <a:cubicBezTo>
                  <a:pt x="202" y="320"/>
                  <a:pt x="243" y="303"/>
                  <a:pt x="273" y="273"/>
                </a:cubicBezTo>
                <a:cubicBezTo>
                  <a:pt x="303" y="243"/>
                  <a:pt x="320" y="203"/>
                  <a:pt x="320" y="160"/>
                </a:cubicBezTo>
                <a:cubicBezTo>
                  <a:pt x="320" y="117"/>
                  <a:pt x="303" y="77"/>
                  <a:pt x="273" y="47"/>
                </a:cubicBezTo>
                <a:cubicBezTo>
                  <a:pt x="243" y="17"/>
                  <a:pt x="202" y="0"/>
                  <a:pt x="160" y="0"/>
                </a:cubicBezTo>
                <a:cubicBezTo>
                  <a:pt x="117" y="0"/>
                  <a:pt x="77" y="17"/>
                  <a:pt x="47" y="47"/>
                </a:cubicBezTo>
                <a:cubicBezTo>
                  <a:pt x="16" y="77"/>
                  <a:pt x="0" y="117"/>
                  <a:pt x="0" y="160"/>
                </a:cubicBezTo>
                <a:cubicBezTo>
                  <a:pt x="0" y="203"/>
                  <a:pt x="16" y="243"/>
                  <a:pt x="47" y="273"/>
                </a:cubicBezTo>
              </a:path>
            </a:pathLst>
          </a:cu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3" name="Freeform 103"/>
          <p:cNvSpPr>
            <a:spLocks/>
          </p:cNvSpPr>
          <p:nvPr/>
        </p:nvSpPr>
        <p:spPr bwMode="auto">
          <a:xfrm>
            <a:off x="6583683" y="4255017"/>
            <a:ext cx="191062" cy="154976"/>
          </a:xfrm>
          <a:custGeom>
            <a:avLst/>
            <a:gdLst>
              <a:gd name="T0" fmla="*/ 230 w 230"/>
              <a:gd name="T1" fmla="*/ 22 h 187"/>
              <a:gd name="T2" fmla="*/ 203 w 230"/>
              <a:gd name="T3" fmla="*/ 30 h 187"/>
              <a:gd name="T4" fmla="*/ 224 w 230"/>
              <a:gd name="T5" fmla="*/ 4 h 187"/>
              <a:gd name="T6" fmla="*/ 194 w 230"/>
              <a:gd name="T7" fmla="*/ 15 h 187"/>
              <a:gd name="T8" fmla="*/ 159 w 230"/>
              <a:gd name="T9" fmla="*/ 0 h 187"/>
              <a:gd name="T10" fmla="*/ 112 w 230"/>
              <a:gd name="T11" fmla="*/ 48 h 187"/>
              <a:gd name="T12" fmla="*/ 113 w 230"/>
              <a:gd name="T13" fmla="*/ 58 h 187"/>
              <a:gd name="T14" fmla="*/ 16 w 230"/>
              <a:gd name="T15" fmla="*/ 9 h 187"/>
              <a:gd name="T16" fmla="*/ 10 w 230"/>
              <a:gd name="T17" fmla="*/ 33 h 187"/>
              <a:gd name="T18" fmla="*/ 31 w 230"/>
              <a:gd name="T19" fmla="*/ 72 h 187"/>
              <a:gd name="T20" fmla="*/ 9 w 230"/>
              <a:gd name="T21" fmla="*/ 66 h 187"/>
              <a:gd name="T22" fmla="*/ 9 w 230"/>
              <a:gd name="T23" fmla="*/ 67 h 187"/>
              <a:gd name="T24" fmla="*/ 47 w 230"/>
              <a:gd name="T25" fmla="*/ 113 h 187"/>
              <a:gd name="T26" fmla="*/ 35 w 230"/>
              <a:gd name="T27" fmla="*/ 115 h 187"/>
              <a:gd name="T28" fmla="*/ 26 w 230"/>
              <a:gd name="T29" fmla="*/ 114 h 187"/>
              <a:gd name="T30" fmla="*/ 70 w 230"/>
              <a:gd name="T31" fmla="*/ 147 h 187"/>
              <a:gd name="T32" fmla="*/ 11 w 230"/>
              <a:gd name="T33" fmla="*/ 167 h 187"/>
              <a:gd name="T34" fmla="*/ 0 w 230"/>
              <a:gd name="T35" fmla="*/ 166 h 187"/>
              <a:gd name="T36" fmla="*/ 72 w 230"/>
              <a:gd name="T37" fmla="*/ 187 h 187"/>
              <a:gd name="T38" fmla="*/ 207 w 230"/>
              <a:gd name="T39" fmla="*/ 53 h 187"/>
              <a:gd name="T40" fmla="*/ 207 w 230"/>
              <a:gd name="T41" fmla="*/ 47 h 187"/>
              <a:gd name="T42" fmla="*/ 230 w 230"/>
              <a:gd name="T43" fmla="*/ 22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30" h="187">
                <a:moveTo>
                  <a:pt x="230" y="22"/>
                </a:moveTo>
                <a:cubicBezTo>
                  <a:pt x="222" y="26"/>
                  <a:pt x="213" y="29"/>
                  <a:pt x="203" y="30"/>
                </a:cubicBezTo>
                <a:cubicBezTo>
                  <a:pt x="213" y="24"/>
                  <a:pt x="220" y="15"/>
                  <a:pt x="224" y="4"/>
                </a:cubicBezTo>
                <a:cubicBezTo>
                  <a:pt x="215" y="9"/>
                  <a:pt x="205" y="13"/>
                  <a:pt x="194" y="15"/>
                </a:cubicBezTo>
                <a:cubicBezTo>
                  <a:pt x="185" y="6"/>
                  <a:pt x="173" y="0"/>
                  <a:pt x="159" y="0"/>
                </a:cubicBezTo>
                <a:cubicBezTo>
                  <a:pt x="133" y="0"/>
                  <a:pt x="112" y="21"/>
                  <a:pt x="112" y="48"/>
                </a:cubicBezTo>
                <a:cubicBezTo>
                  <a:pt x="112" y="51"/>
                  <a:pt x="113" y="55"/>
                  <a:pt x="113" y="58"/>
                </a:cubicBezTo>
                <a:cubicBezTo>
                  <a:pt x="74" y="56"/>
                  <a:pt x="39" y="38"/>
                  <a:pt x="16" y="9"/>
                </a:cubicBezTo>
                <a:cubicBezTo>
                  <a:pt x="12" y="16"/>
                  <a:pt x="10" y="24"/>
                  <a:pt x="10" y="33"/>
                </a:cubicBezTo>
                <a:cubicBezTo>
                  <a:pt x="10" y="49"/>
                  <a:pt x="18" y="64"/>
                  <a:pt x="31" y="72"/>
                </a:cubicBezTo>
                <a:cubicBezTo>
                  <a:pt x="23" y="72"/>
                  <a:pt x="16" y="70"/>
                  <a:pt x="9" y="66"/>
                </a:cubicBezTo>
                <a:cubicBezTo>
                  <a:pt x="9" y="66"/>
                  <a:pt x="9" y="66"/>
                  <a:pt x="9" y="67"/>
                </a:cubicBezTo>
                <a:cubicBezTo>
                  <a:pt x="9" y="90"/>
                  <a:pt x="26" y="109"/>
                  <a:pt x="47" y="113"/>
                </a:cubicBezTo>
                <a:cubicBezTo>
                  <a:pt x="43" y="114"/>
                  <a:pt x="39" y="115"/>
                  <a:pt x="35" y="115"/>
                </a:cubicBezTo>
                <a:cubicBezTo>
                  <a:pt x="32" y="115"/>
                  <a:pt x="29" y="114"/>
                  <a:pt x="26" y="114"/>
                </a:cubicBezTo>
                <a:cubicBezTo>
                  <a:pt x="32" y="133"/>
                  <a:pt x="49" y="146"/>
                  <a:pt x="70" y="147"/>
                </a:cubicBezTo>
                <a:cubicBezTo>
                  <a:pt x="54" y="159"/>
                  <a:pt x="33" y="167"/>
                  <a:pt x="11" y="167"/>
                </a:cubicBezTo>
                <a:cubicBezTo>
                  <a:pt x="8" y="167"/>
                  <a:pt x="4" y="167"/>
                  <a:pt x="0" y="166"/>
                </a:cubicBezTo>
                <a:cubicBezTo>
                  <a:pt x="21" y="180"/>
                  <a:pt x="46" y="187"/>
                  <a:pt x="72" y="187"/>
                </a:cubicBezTo>
                <a:cubicBezTo>
                  <a:pt x="159" y="187"/>
                  <a:pt x="207" y="115"/>
                  <a:pt x="207" y="53"/>
                </a:cubicBezTo>
                <a:cubicBezTo>
                  <a:pt x="207" y="51"/>
                  <a:pt x="207" y="49"/>
                  <a:pt x="207" y="47"/>
                </a:cubicBezTo>
                <a:cubicBezTo>
                  <a:pt x="216" y="40"/>
                  <a:pt x="224" y="32"/>
                  <a:pt x="230" y="2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29319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Courageous leaders </a:t>
            </a:r>
            <a:br>
              <a:rPr lang="en-US" sz="4400" dirty="0" smtClean="0"/>
            </a:br>
            <a:r>
              <a:rPr lang="en-US" sz="4400" dirty="0" smtClean="0"/>
              <a:t>minister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7"/>
            <a:ext cx="10856165" cy="3962400"/>
          </a:xfrm>
          <a:effectLst/>
        </p:spPr>
        <p:txBody>
          <a:bodyPr anchor="t"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Myths about church conflict.</a:t>
            </a:r>
          </a:p>
          <a:p>
            <a:pPr marL="1139825" lvl="2" indent="-225425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Healthy churches are supposed to be one, big, happy family.</a:t>
            </a:r>
          </a:p>
          <a:p>
            <a:pPr marL="1139825" lvl="2" indent="-225425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Healthy churches make changes without conflict.</a:t>
            </a:r>
          </a:p>
          <a:p>
            <a:pPr marL="1139825" lvl="2" indent="-225425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Mature believers do not have conflict.</a:t>
            </a:r>
          </a:p>
          <a:p>
            <a:pPr marL="1139825" lvl="2" indent="-225425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Personnel/interpersonal relationships are devoid of conflict.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Courageous leaders </a:t>
            </a:r>
            <a:br>
              <a:rPr lang="en-US" sz="4400" dirty="0" smtClean="0"/>
            </a:br>
            <a:r>
              <a:rPr lang="en-US" sz="4400" dirty="0" smtClean="0"/>
              <a:t>minister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6"/>
            <a:ext cx="10856165" cy="4187687"/>
          </a:xfrm>
          <a:effectLst/>
        </p:spPr>
        <p:txBody>
          <a:bodyPr anchor="t"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Realities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about church conflict.</a:t>
            </a:r>
          </a:p>
          <a:p>
            <a:pPr lvl="2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Growing churches have inevitable conflict.</a:t>
            </a:r>
          </a:p>
          <a:p>
            <a:pPr lvl="2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Healthy churches learn to manage their conflict well.</a:t>
            </a:r>
          </a:p>
          <a:p>
            <a:pPr lvl="2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Mature believers are still sin-tainted and will have conflict.</a:t>
            </a:r>
          </a:p>
          <a:p>
            <a:pPr lvl="2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Personnel/interpersonal relationships are sometimes difficult among believers.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Courageous leaders </a:t>
            </a:r>
            <a:br>
              <a:rPr lang="en-US" sz="4400" dirty="0" smtClean="0"/>
            </a:br>
            <a:r>
              <a:rPr lang="en-US" sz="4400" dirty="0" smtClean="0"/>
              <a:t>minister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6"/>
            <a:ext cx="10856165" cy="4187687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Courageous leaders minister through – not avoid – inevitable conflict.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Examples of church </a:t>
            </a:r>
            <a:br>
              <a:rPr lang="en-US" sz="4400" dirty="0" smtClean="0"/>
            </a:br>
            <a:r>
              <a:rPr lang="en-US" sz="4400" dirty="0" smtClean="0"/>
              <a:t>conflict in the Bible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6"/>
            <a:ext cx="10856165" cy="4187687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Conflict between church members (Phil. 4:2-3a).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Mature, committed, gospel workers can have            significant conflict.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A shared relationship with Jesus Christ does not negate the possibility of interpersonal conflict.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Examples of church </a:t>
            </a:r>
            <a:br>
              <a:rPr lang="en-US" sz="4400" dirty="0" smtClean="0"/>
            </a:br>
            <a:r>
              <a:rPr lang="en-US" sz="4400" dirty="0" smtClean="0"/>
              <a:t>conflict in the Bible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6"/>
            <a:ext cx="10856165" cy="4187687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Conflict between church leaders (Gal. 2:11-14).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 most committed, capable, and spiritually powerful Christian leaders can have conflict.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Conflict between leaders can be public and intense. 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Examples of church </a:t>
            </a:r>
            <a:br>
              <a:rPr lang="en-US" sz="4400" dirty="0" smtClean="0"/>
            </a:br>
            <a:r>
              <a:rPr lang="en-US" sz="4400" dirty="0" smtClean="0"/>
              <a:t>conflict in the Bible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6"/>
            <a:ext cx="11439261" cy="4187687"/>
          </a:xfrm>
          <a:effectLst/>
        </p:spPr>
        <p:txBody>
          <a:bodyPr anchor="t">
            <a:normAutofit fontScale="92500" lnSpcReduction="20000"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Conflict in church over a personnel decision </a:t>
            </a:r>
          </a:p>
          <a:p>
            <a:pPr lvl="0">
              <a:buNone/>
            </a:pP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(Acts 15:36-41).</a:t>
            </a:r>
          </a:p>
          <a:p>
            <a:pPr lvl="1"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leaders had a public debate about a personnel matter. </a:t>
            </a:r>
          </a:p>
          <a:p>
            <a:pPr lvl="1"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confrontation was bitter and divisive. </a:t>
            </a:r>
          </a:p>
          <a:p>
            <a:pPr lvl="1"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issue involved other leaders who had to choose sides. </a:t>
            </a:r>
          </a:p>
          <a:p>
            <a:pPr lvl="1"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church had to make a difficult decision about who to support.</a:t>
            </a:r>
          </a:p>
          <a:p>
            <a:pPr lvl="1"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Relationships can be restored. 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72137"/>
            <a:ext cx="11266983" cy="4306957"/>
          </a:xfrm>
          <a:effectLst/>
        </p:spPr>
        <p:txBody>
          <a:bodyPr anchor="t">
            <a:normAutofit lnSpcReduction="10000"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Anticipate conflict – it will happen eventually.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Teach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your church conflict is inevitable.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are redeemed sinners.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are imperfect leaders.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Churches have people of varying levels of maturity.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Christians have different opinions about many issues.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Christians project personal problems into church relationships.</a:t>
            </a: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Strategies for courageously</a:t>
            </a:r>
            <a:br>
              <a:rPr lang="en-US" sz="4400" dirty="0" smtClean="0"/>
            </a:br>
            <a:r>
              <a:rPr lang="en-US" sz="4400" dirty="0" smtClean="0"/>
              <a:t>ministering through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19128"/>
            <a:ext cx="11266983" cy="4499114"/>
          </a:xfrm>
          <a:effectLst/>
        </p:spPr>
        <p:txBody>
          <a:bodyPr anchor="t"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Anticipate conflict – it will happen eventually.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Teach about conflict when there is no significant              conflict happening.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Study conflict management with your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leaders.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Preach on conflict when you encounter it in the Bible.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Watch the horizon and minimize potential conflicts                         you see coming.</a:t>
            </a:r>
          </a:p>
          <a:p>
            <a:pPr lvl="2">
              <a:buFont typeface="Wingdings" pitchFamily="2" charset="2"/>
              <a:buChar char="Ø"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Arial" pitchFamily="34" charset="0"/>
              <a:buChar char="•"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322</TotalTime>
  <Words>630</Words>
  <Application>Microsoft Office PowerPoint</Application>
  <PresentationFormat>Custom</PresentationFormat>
  <Paragraphs>107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Quotable</vt:lpstr>
      <vt:lpstr>Courage for  Church Leaders</vt:lpstr>
      <vt:lpstr>Courageous leaders  minister through conflict</vt:lpstr>
      <vt:lpstr>Courageous leaders  minister through conflict</vt:lpstr>
      <vt:lpstr>Courageous leaders  minister through conflict</vt:lpstr>
      <vt:lpstr>Examples of church  conflict in the Bible</vt:lpstr>
      <vt:lpstr>Examples of church  conflict in the Bible</vt:lpstr>
      <vt:lpstr>Examples of church  conflict in the Bible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Strategies for courageously ministering through conflict</vt:lpstr>
      <vt:lpstr>The process for courageously deciding “Here I stand”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Resurrection:  It changes Everything</dc:title>
  <dc:creator>Eric Espinoza</dc:creator>
  <cp:lastModifiedBy>ericespinoza</cp:lastModifiedBy>
  <cp:revision>21</cp:revision>
  <dcterms:created xsi:type="dcterms:W3CDTF">2018-02-28T17:07:29Z</dcterms:created>
  <dcterms:modified xsi:type="dcterms:W3CDTF">2018-03-12T19:32:28Z</dcterms:modified>
</cp:coreProperties>
</file>