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5" r:id="rId3"/>
    <p:sldId id="264" r:id="rId4"/>
    <p:sldId id="267" r:id="rId5"/>
    <p:sldId id="266" r:id="rId6"/>
    <p:sldId id="257" r:id="rId7"/>
    <p:sldId id="268" r:id="rId8"/>
    <p:sldId id="269" r:id="rId9"/>
    <p:sldId id="270" r:id="rId10"/>
    <p:sldId id="271" r:id="rId11"/>
    <p:sldId id="272" r:id="rId12"/>
    <p:sldId id="273" r:id="rId13"/>
    <p:sldId id="275" r:id="rId14"/>
    <p:sldId id="274" r:id="rId15"/>
    <p:sldId id="276" r:id="rId16"/>
    <p:sldId id="277" r:id="rId17"/>
    <p:sldId id="278" r:id="rId18"/>
    <p:sldId id="279"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7" d="100"/>
          <a:sy n="77" d="100"/>
        </p:scale>
        <p:origin x="-96" y="-3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3/13/2018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3/13/2018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3/13/2018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3/13/2018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3/13/2018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3/13/2018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3/13/2018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3/13/2018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3/13/2018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3/13/2018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0000" y="1449147"/>
            <a:ext cx="11007751" cy="2971051"/>
          </a:xfrm>
        </p:spPr>
        <p:txBody>
          <a:bodyPr/>
          <a:lstStyle/>
          <a:p>
            <a:r>
              <a:rPr lang="en-US" sz="6600" dirty="0" smtClean="0"/>
              <a:t>Courage for Ministry in the </a:t>
            </a:r>
            <a:br>
              <a:rPr lang="en-US" sz="6600" dirty="0" smtClean="0"/>
            </a:br>
            <a:r>
              <a:rPr lang="en-US" sz="6600" dirty="0" smtClean="0"/>
              <a:t>New Marriage Culture</a:t>
            </a:r>
            <a:endParaRPr lang="en-US" sz="6600" dirty="0"/>
          </a:p>
        </p:txBody>
      </p:sp>
      <p:sp>
        <p:nvSpPr>
          <p:cNvPr id="3" name="Subtitle 2"/>
          <p:cNvSpPr>
            <a:spLocks noGrp="1"/>
          </p:cNvSpPr>
          <p:nvPr>
            <p:ph type="subTitle" idx="1"/>
          </p:nvPr>
        </p:nvSpPr>
        <p:spPr/>
        <p:txBody>
          <a:bodyPr>
            <a:noAutofit/>
          </a:bodyPr>
          <a:lstStyle/>
          <a:p>
            <a:r>
              <a:rPr lang="en-US" sz="3200" dirty="0" smtClean="0">
                <a:latin typeface="Times New Roman" panose="02020603050405020304" pitchFamily="18" charset="0"/>
                <a:cs typeface="Times New Roman" panose="02020603050405020304" pitchFamily="18" charset="0"/>
              </a:rPr>
              <a:t>Jeff Iorg, President</a:t>
            </a:r>
            <a:endParaRPr lang="en-US" sz="32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982857" y="6100841"/>
            <a:ext cx="3878516" cy="511286"/>
          </a:xfrm>
          <a:prstGeom prst="rect">
            <a:avLst/>
          </a:prstGeom>
        </p:spPr>
      </p:pic>
    </p:spTree>
    <p:extLst>
      <p:ext uri="{BB962C8B-B14F-4D97-AF65-F5344CB8AC3E}">
        <p14:creationId xmlns="" xmlns:p14="http://schemas.microsoft.com/office/powerpoint/2010/main" val="3927380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Christian moral standards will be aggressively opposed</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a:buFont typeface="Wingdings" pitchFamily="2" charset="2"/>
              <a:buChar char="§"/>
            </a:pPr>
            <a:endParaRPr lang="en-US" dirty="0" smtClean="0">
              <a:latin typeface="Times New Roman" pitchFamily="18" charset="0"/>
              <a:cs typeface="Times New Roman" pitchFamily="18" charset="0"/>
            </a:endParaRPr>
          </a:p>
          <a:p>
            <a:pPr lvl="1">
              <a:buFont typeface="Wingdings" pitchFamily="2" charset="2"/>
              <a:buChar char="§"/>
            </a:pPr>
            <a:r>
              <a:rPr lang="en-US" sz="3200" dirty="0" smtClean="0">
                <a:latin typeface="Times New Roman" pitchFamily="18" charset="0"/>
                <a:cs typeface="Times New Roman" pitchFamily="18" charset="0"/>
              </a:rPr>
              <a:t>Unbelievers are surprised when we refuse to celebrate their choices.</a:t>
            </a:r>
          </a:p>
          <a:p>
            <a:pPr lvl="1">
              <a:buFont typeface="Wingdings" pitchFamily="2" charset="2"/>
              <a:buChar char="§"/>
            </a:pPr>
            <a:endParaRPr lang="en-US" sz="3200" dirty="0" smtClean="0">
              <a:latin typeface="Times New Roman" pitchFamily="18" charset="0"/>
              <a:cs typeface="Times New Roman" pitchFamily="18" charset="0"/>
            </a:endParaRPr>
          </a:p>
          <a:p>
            <a:pPr lvl="1">
              <a:buFont typeface="Wingdings" pitchFamily="2" charset="2"/>
              <a:buChar char="§"/>
            </a:pPr>
            <a:r>
              <a:rPr lang="en-US" sz="3200" dirty="0" smtClean="0">
                <a:latin typeface="Times New Roman" pitchFamily="18" charset="0"/>
                <a:cs typeface="Times New Roman" pitchFamily="18" charset="0"/>
              </a:rPr>
              <a:t>Slander comes in many forms – and will only get worse.</a:t>
            </a:r>
          </a:p>
          <a:p>
            <a:pPr algn="ctr">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783544" y="2813538"/>
            <a:ext cx="10554574" cy="4044462"/>
          </a:xfrm>
          <a:effectLst/>
        </p:spPr>
        <p:txBody>
          <a:bodyPr anchor="t">
            <a:noAutofit/>
          </a:bodyPr>
          <a:lstStyle/>
          <a:p>
            <a:pPr algn="ctr">
              <a:spcBef>
                <a:spcPts val="600"/>
              </a:spcBef>
              <a:buNone/>
            </a:pPr>
            <a:r>
              <a:rPr lang="en-US" sz="4400" dirty="0" smtClean="0">
                <a:latin typeface="Times New Roman" pitchFamily="18" charset="0"/>
                <a:cs typeface="Times New Roman" pitchFamily="18" charset="0"/>
              </a:rPr>
              <a:t>They will give an account to the one who stands ready to judge the living                  and the dead.</a:t>
            </a:r>
          </a:p>
          <a:p>
            <a:pPr algn="ctr">
              <a:buNone/>
            </a:pPr>
            <a:r>
              <a:rPr lang="en-US" sz="4400" dirty="0" smtClean="0">
                <a:latin typeface="Times New Roman" pitchFamily="18" charset="0"/>
                <a:cs typeface="Times New Roman" pitchFamily="18" charset="0"/>
              </a:rPr>
              <a:t>1 Peter 4:5</a:t>
            </a:r>
            <a:endParaRPr lang="en-US" sz="44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lvl="1">
              <a:buFont typeface="Wingdings" pitchFamily="2" charset="2"/>
              <a:buChar char="§"/>
            </a:pPr>
            <a:r>
              <a:rPr lang="en-US" sz="3600" dirty="0" smtClean="0">
                <a:latin typeface="Times New Roman" pitchFamily="18" charset="0"/>
                <a:cs typeface="Times New Roman" pitchFamily="18" charset="0"/>
              </a:rPr>
              <a:t>A motivating reality – coming judgment!</a:t>
            </a:r>
          </a:p>
          <a:p>
            <a:pPr lvl="1">
              <a:buFont typeface="Wingdings" pitchFamily="2" charset="2"/>
              <a:buChar char="§"/>
            </a:pPr>
            <a:r>
              <a:rPr lang="en-US" sz="3600" dirty="0" smtClean="0">
                <a:latin typeface="Times New Roman" pitchFamily="18" charset="0"/>
                <a:cs typeface="Times New Roman" pitchFamily="18" charset="0"/>
              </a:rPr>
              <a:t>Three action steps:</a:t>
            </a:r>
          </a:p>
          <a:p>
            <a:pPr lvl="2">
              <a:buFont typeface="Arial" pitchFamily="34" charset="0"/>
              <a:buChar char="•"/>
            </a:pPr>
            <a:r>
              <a:rPr lang="en-US" sz="3200" dirty="0" smtClean="0">
                <a:latin typeface="Times New Roman" pitchFamily="18" charset="0"/>
                <a:cs typeface="Times New Roman" pitchFamily="18" charset="0"/>
              </a:rPr>
              <a:t>Share the gospel.</a:t>
            </a:r>
          </a:p>
          <a:p>
            <a:pPr algn="ctr">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597877" y="2497015"/>
            <a:ext cx="11025553" cy="4044462"/>
          </a:xfrm>
          <a:effectLst/>
        </p:spPr>
        <p:txBody>
          <a:bodyPr anchor="t">
            <a:noAutofit/>
          </a:bodyPr>
          <a:lstStyle/>
          <a:p>
            <a:pPr algn="ctr">
              <a:spcBef>
                <a:spcPts val="600"/>
              </a:spcBef>
              <a:buNone/>
            </a:pPr>
            <a:r>
              <a:rPr lang="en-US" sz="4000" dirty="0" smtClean="0">
                <a:latin typeface="Times New Roman" pitchFamily="18" charset="0"/>
                <a:cs typeface="Times New Roman" pitchFamily="18" charset="0"/>
              </a:rPr>
              <a:t>For this reason the gospel was also preached to those who are now dead,</a:t>
            </a:r>
            <a:r>
              <a:rPr lang="en-US" sz="4000" baseline="30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so that, although they might be judged in the flesh according to human standards, they might live in the spirit according to God’s standards.</a:t>
            </a:r>
          </a:p>
          <a:p>
            <a:pPr algn="ctr">
              <a:spcBef>
                <a:spcPts val="600"/>
              </a:spcBef>
              <a:buNone/>
            </a:pPr>
            <a:r>
              <a:rPr lang="en-US" sz="4000" dirty="0" smtClean="0">
                <a:latin typeface="Times New Roman" pitchFamily="18" charset="0"/>
                <a:cs typeface="Times New Roman" pitchFamily="18" charset="0"/>
              </a:rPr>
              <a:t>1 Peter 4:6</a:t>
            </a: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lvl="1">
              <a:buFont typeface="Wingdings" pitchFamily="2" charset="2"/>
              <a:buChar char="§"/>
            </a:pPr>
            <a:r>
              <a:rPr lang="en-US" sz="3600" dirty="0" smtClean="0">
                <a:latin typeface="Times New Roman" pitchFamily="18" charset="0"/>
                <a:cs typeface="Times New Roman" pitchFamily="18" charset="0"/>
              </a:rPr>
              <a:t>A motivating reality – coming judgment!</a:t>
            </a:r>
          </a:p>
          <a:p>
            <a:pPr lvl="1">
              <a:buFont typeface="Wingdings" pitchFamily="2" charset="2"/>
              <a:buChar char="§"/>
            </a:pPr>
            <a:r>
              <a:rPr lang="en-US" sz="3600" dirty="0" smtClean="0">
                <a:latin typeface="Times New Roman" pitchFamily="18" charset="0"/>
                <a:cs typeface="Times New Roman" pitchFamily="18" charset="0"/>
              </a:rPr>
              <a:t>Three action steps:</a:t>
            </a:r>
          </a:p>
          <a:p>
            <a:pPr lvl="2">
              <a:buFont typeface="Arial" pitchFamily="34" charset="0"/>
              <a:buChar char="•"/>
            </a:pPr>
            <a:r>
              <a:rPr lang="en-US" sz="3200" dirty="0" smtClean="0">
                <a:latin typeface="Times New Roman" pitchFamily="18" charset="0"/>
                <a:cs typeface="Times New Roman" pitchFamily="18" charset="0"/>
              </a:rPr>
              <a:t>Share the gospel.</a:t>
            </a:r>
          </a:p>
          <a:p>
            <a:pPr lvl="2">
              <a:buFont typeface="Arial" pitchFamily="34" charset="0"/>
              <a:buChar char="•"/>
            </a:pPr>
            <a:r>
              <a:rPr lang="en-US" sz="3200" dirty="0" smtClean="0">
                <a:latin typeface="Times New Roman" pitchFamily="18" charset="0"/>
                <a:cs typeface="Times New Roman" pitchFamily="18" charset="0"/>
              </a:rPr>
              <a:t>Pray for each other.</a:t>
            </a:r>
          </a:p>
          <a:p>
            <a:pPr algn="ctr">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597877" y="2497015"/>
            <a:ext cx="11218985" cy="4044462"/>
          </a:xfrm>
          <a:effectLst/>
        </p:spPr>
        <p:txBody>
          <a:bodyPr anchor="t">
            <a:noAutofit/>
          </a:bodyPr>
          <a:lstStyle/>
          <a:p>
            <a:pPr algn="ctr">
              <a:spcBef>
                <a:spcPts val="600"/>
              </a:spcBef>
              <a:buNone/>
            </a:pPr>
            <a:endParaRPr lang="en-US" sz="2800" dirty="0" smtClean="0">
              <a:latin typeface="Times New Roman" pitchFamily="18" charset="0"/>
              <a:cs typeface="Times New Roman" pitchFamily="18" charset="0"/>
            </a:endParaRPr>
          </a:p>
          <a:p>
            <a:pPr algn="ctr">
              <a:spcBef>
                <a:spcPts val="600"/>
              </a:spcBef>
              <a:buNone/>
            </a:pPr>
            <a:endParaRPr lang="en-US" sz="2400" dirty="0" smtClean="0">
              <a:latin typeface="Times New Roman" pitchFamily="18" charset="0"/>
              <a:cs typeface="Times New Roman" pitchFamily="18" charset="0"/>
            </a:endParaRPr>
          </a:p>
          <a:p>
            <a:pPr algn="ctr">
              <a:spcBef>
                <a:spcPts val="600"/>
              </a:spcBef>
              <a:buNone/>
            </a:pPr>
            <a:r>
              <a:rPr lang="en-US" sz="4000" dirty="0" smtClean="0">
                <a:latin typeface="Times New Roman" pitchFamily="18" charset="0"/>
                <a:cs typeface="Times New Roman" pitchFamily="18" charset="0"/>
              </a:rPr>
              <a:t>Be alert and sober-minded for prayer </a:t>
            </a:r>
          </a:p>
          <a:p>
            <a:pPr algn="ctr">
              <a:spcBef>
                <a:spcPts val="600"/>
              </a:spcBef>
              <a:buNone/>
            </a:pPr>
            <a:r>
              <a:rPr lang="en-US" sz="4000" dirty="0" smtClean="0">
                <a:latin typeface="Times New Roman" pitchFamily="18" charset="0"/>
                <a:cs typeface="Times New Roman" pitchFamily="18" charset="0"/>
              </a:rPr>
              <a:t>1 Peter 4:7</a:t>
            </a:r>
          </a:p>
          <a:p>
            <a:pPr algn="ctr">
              <a:spcBef>
                <a:spcPts val="600"/>
              </a:spcBef>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lvl="1">
              <a:buFont typeface="Wingdings" pitchFamily="2" charset="2"/>
              <a:buChar char="§"/>
            </a:pPr>
            <a:r>
              <a:rPr lang="en-US" sz="3600" dirty="0" smtClean="0">
                <a:latin typeface="Times New Roman" pitchFamily="18" charset="0"/>
                <a:cs typeface="Times New Roman" pitchFamily="18" charset="0"/>
              </a:rPr>
              <a:t>A motivating reality – coming judgment!</a:t>
            </a:r>
          </a:p>
          <a:p>
            <a:pPr lvl="1">
              <a:buFont typeface="Wingdings" pitchFamily="2" charset="2"/>
              <a:buChar char="§"/>
            </a:pPr>
            <a:r>
              <a:rPr lang="en-US" sz="3600" dirty="0" smtClean="0">
                <a:latin typeface="Times New Roman" pitchFamily="18" charset="0"/>
                <a:cs typeface="Times New Roman" pitchFamily="18" charset="0"/>
              </a:rPr>
              <a:t>Three action steps:</a:t>
            </a:r>
          </a:p>
          <a:p>
            <a:pPr lvl="2">
              <a:buFont typeface="Arial" pitchFamily="34" charset="0"/>
              <a:buChar char="•"/>
            </a:pPr>
            <a:r>
              <a:rPr lang="en-US" sz="3200" dirty="0" smtClean="0">
                <a:latin typeface="Times New Roman" pitchFamily="18" charset="0"/>
                <a:cs typeface="Times New Roman" pitchFamily="18" charset="0"/>
              </a:rPr>
              <a:t>Share the gospel.</a:t>
            </a:r>
          </a:p>
          <a:p>
            <a:pPr lvl="2">
              <a:buFont typeface="Arial" pitchFamily="34" charset="0"/>
              <a:buChar char="•"/>
            </a:pPr>
            <a:r>
              <a:rPr lang="en-US" sz="3200" dirty="0" smtClean="0">
                <a:latin typeface="Times New Roman" pitchFamily="18" charset="0"/>
                <a:cs typeface="Times New Roman" pitchFamily="18" charset="0"/>
              </a:rPr>
              <a:t>Pray for each other.</a:t>
            </a:r>
          </a:p>
          <a:p>
            <a:pPr lvl="2">
              <a:buFont typeface="Arial" pitchFamily="34" charset="0"/>
              <a:buChar char="•"/>
            </a:pPr>
            <a:r>
              <a:rPr lang="en-US" sz="3200" dirty="0" smtClean="0">
                <a:latin typeface="Times New Roman" pitchFamily="18" charset="0"/>
                <a:cs typeface="Times New Roman" pitchFamily="18" charset="0"/>
              </a:rPr>
              <a:t>Love one another.</a:t>
            </a:r>
          </a:p>
          <a:p>
            <a:pPr algn="ctr">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597877" y="2497015"/>
            <a:ext cx="11218985" cy="4044462"/>
          </a:xfrm>
          <a:effectLst/>
        </p:spPr>
        <p:txBody>
          <a:bodyPr anchor="t">
            <a:noAutofit/>
          </a:bodyPr>
          <a:lstStyle/>
          <a:p>
            <a:pPr algn="ctr">
              <a:spcBef>
                <a:spcPts val="600"/>
              </a:spcBef>
              <a:buNone/>
            </a:pPr>
            <a:endParaRPr lang="en-US" sz="4000" dirty="0" smtClean="0">
              <a:latin typeface="Times New Roman" pitchFamily="18" charset="0"/>
              <a:cs typeface="Times New Roman" pitchFamily="18" charset="0"/>
            </a:endParaRPr>
          </a:p>
          <a:p>
            <a:pPr algn="ctr">
              <a:spcBef>
                <a:spcPts val="600"/>
              </a:spcBef>
              <a:buNone/>
            </a:pPr>
            <a:r>
              <a:rPr lang="en-US" sz="4000" dirty="0" smtClean="0">
                <a:latin typeface="Times New Roman" pitchFamily="18" charset="0"/>
                <a:cs typeface="Times New Roman" pitchFamily="18" charset="0"/>
              </a:rPr>
              <a:t>Above all, maintain constant love for one another, since love covers a multitude of sins </a:t>
            </a:r>
          </a:p>
          <a:p>
            <a:pPr algn="ctr">
              <a:spcBef>
                <a:spcPts val="600"/>
              </a:spcBef>
              <a:buNone/>
            </a:pPr>
            <a:r>
              <a:rPr lang="en-US" sz="4000" dirty="0" smtClean="0">
                <a:latin typeface="Times New Roman" pitchFamily="18" charset="0"/>
                <a:cs typeface="Times New Roman" pitchFamily="18" charset="0"/>
              </a:rPr>
              <a:t>1 Peter 4:8</a:t>
            </a:r>
          </a:p>
          <a:p>
            <a:pPr algn="ctr">
              <a:spcBef>
                <a:spcPts val="600"/>
              </a:spcBef>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Opposition to our moral standards requires a distinctly Christian response</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lvl="1">
              <a:buFont typeface="Wingdings" pitchFamily="2" charset="2"/>
              <a:buChar char="§"/>
            </a:pPr>
            <a:r>
              <a:rPr lang="en-US" sz="3600" dirty="0" smtClean="0">
                <a:latin typeface="Times New Roman" pitchFamily="18" charset="0"/>
                <a:cs typeface="Times New Roman" pitchFamily="18" charset="0"/>
              </a:rPr>
              <a:t>A motivating reality – coming judgment!</a:t>
            </a:r>
          </a:p>
          <a:p>
            <a:pPr lvl="1">
              <a:buFont typeface="Wingdings" pitchFamily="2" charset="2"/>
              <a:buChar char="§"/>
            </a:pPr>
            <a:r>
              <a:rPr lang="en-US" sz="3600" dirty="0" smtClean="0">
                <a:latin typeface="Times New Roman" pitchFamily="18" charset="0"/>
                <a:cs typeface="Times New Roman" pitchFamily="18" charset="0"/>
              </a:rPr>
              <a:t>Three action steps:</a:t>
            </a:r>
          </a:p>
          <a:p>
            <a:pPr lvl="2">
              <a:buFont typeface="Arial" pitchFamily="34" charset="0"/>
              <a:buChar char="•"/>
            </a:pPr>
            <a:r>
              <a:rPr lang="en-US" sz="3200" dirty="0" smtClean="0">
                <a:latin typeface="Times New Roman" pitchFamily="18" charset="0"/>
                <a:cs typeface="Times New Roman" pitchFamily="18" charset="0"/>
              </a:rPr>
              <a:t>Share the gospel.</a:t>
            </a:r>
          </a:p>
          <a:p>
            <a:pPr lvl="2">
              <a:buFont typeface="Arial" pitchFamily="34" charset="0"/>
              <a:buChar char="•"/>
            </a:pPr>
            <a:r>
              <a:rPr lang="en-US" sz="3200" dirty="0" smtClean="0">
                <a:latin typeface="Times New Roman" pitchFamily="18" charset="0"/>
                <a:cs typeface="Times New Roman" pitchFamily="18" charset="0"/>
              </a:rPr>
              <a:t>Pray for each other.</a:t>
            </a:r>
          </a:p>
          <a:p>
            <a:pPr lvl="2">
              <a:buFont typeface="Arial" pitchFamily="34" charset="0"/>
              <a:buChar char="•"/>
            </a:pPr>
            <a:r>
              <a:rPr lang="en-US" sz="3200" dirty="0" smtClean="0">
                <a:latin typeface="Times New Roman" pitchFamily="18" charset="0"/>
                <a:cs typeface="Times New Roman" pitchFamily="18" charset="0"/>
              </a:rPr>
              <a:t>Love one another (build community).</a:t>
            </a:r>
          </a:p>
          <a:p>
            <a:pPr algn="ctr">
              <a:buFont typeface="Wingdings" pitchFamily="2" charset="2"/>
              <a:buChar char="§"/>
            </a:pP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982857" y="6100841"/>
            <a:ext cx="3878516" cy="511286"/>
          </a:xfrm>
          <a:prstGeom prst="rect">
            <a:avLst/>
          </a:prstGeom>
        </p:spPr>
      </p:pic>
      <p:pic>
        <p:nvPicPr>
          <p:cNvPr id="7" name="Pictur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250736" y="1212449"/>
            <a:ext cx="5667375" cy="2743200"/>
          </a:xfrm>
          <a:prstGeom prst="rect">
            <a:avLst/>
          </a:prstGeom>
        </p:spPr>
      </p:pic>
      <p:sp>
        <p:nvSpPr>
          <p:cNvPr id="8" name="Rectangle 7"/>
          <p:cNvSpPr/>
          <p:nvPr/>
        </p:nvSpPr>
        <p:spPr>
          <a:xfrm>
            <a:off x="4787647" y="4175532"/>
            <a:ext cx="1468672" cy="40011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www.gs.edu</a:t>
            </a:r>
            <a:endParaRPr kumimoji="0" lang="en-US" sz="1600" b="0"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9" name="Oval 139"/>
          <p:cNvSpPr>
            <a:spLocks noChangeArrowheads="1"/>
          </p:cNvSpPr>
          <p:nvPr/>
        </p:nvSpPr>
        <p:spPr bwMode="auto">
          <a:xfrm>
            <a:off x="4449899" y="4216889"/>
            <a:ext cx="327221" cy="327221"/>
          </a:xfrm>
          <a:prstGeom prst="ellipse">
            <a:avLst/>
          </a:prstGeom>
          <a:noFill/>
          <a:ln w="19050">
            <a:solidFill>
              <a:srgbClr val="FFFFFF"/>
            </a:solidFill>
          </a:ln>
        </p:spPr>
        <p:txBody>
          <a:bodyPr vert="horz" wrap="square" lIns="68580" tIns="34290" rIns="68580" bIns="3429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FFFFFF"/>
              </a:solidFill>
              <a:effectLst/>
              <a:uLnTx/>
              <a:uFillTx/>
            </a:endParaRPr>
          </a:p>
        </p:txBody>
      </p:sp>
      <p:sp>
        <p:nvSpPr>
          <p:cNvPr id="10" name="Freeform 140"/>
          <p:cNvSpPr>
            <a:spLocks noEditPoints="1"/>
          </p:cNvSpPr>
          <p:nvPr/>
        </p:nvSpPr>
        <p:spPr bwMode="auto">
          <a:xfrm>
            <a:off x="4543756" y="4279762"/>
            <a:ext cx="131357" cy="205246"/>
          </a:xfrm>
          <a:custGeom>
            <a:avLst/>
            <a:gdLst>
              <a:gd name="T0" fmla="*/ 155 w 155"/>
              <a:gd name="T1" fmla="*/ 76 h 242"/>
              <a:gd name="T2" fmla="*/ 155 w 155"/>
              <a:gd name="T3" fmla="*/ 76 h 242"/>
              <a:gd name="T4" fmla="*/ 78 w 155"/>
              <a:gd name="T5" fmla="*/ 0 h 242"/>
              <a:gd name="T6" fmla="*/ 0 w 155"/>
              <a:gd name="T7" fmla="*/ 76 h 242"/>
              <a:gd name="T8" fmla="*/ 0 w 155"/>
              <a:gd name="T9" fmla="*/ 76 h 242"/>
              <a:gd name="T10" fmla="*/ 0 w 155"/>
              <a:gd name="T11" fmla="*/ 79 h 242"/>
              <a:gd name="T12" fmla="*/ 46 w 155"/>
              <a:gd name="T13" fmla="*/ 156 h 242"/>
              <a:gd name="T14" fmla="*/ 78 w 155"/>
              <a:gd name="T15" fmla="*/ 242 h 242"/>
              <a:gd name="T16" fmla="*/ 109 w 155"/>
              <a:gd name="T17" fmla="*/ 156 h 242"/>
              <a:gd name="T18" fmla="*/ 155 w 155"/>
              <a:gd name="T19" fmla="*/ 79 h 242"/>
              <a:gd name="T20" fmla="*/ 155 w 155"/>
              <a:gd name="T21" fmla="*/ 76 h 242"/>
              <a:gd name="T22" fmla="*/ 78 w 155"/>
              <a:gd name="T23" fmla="*/ 100 h 242"/>
              <a:gd name="T24" fmla="*/ 54 w 155"/>
              <a:gd name="T25" fmla="*/ 76 h 242"/>
              <a:gd name="T26" fmla="*/ 78 w 155"/>
              <a:gd name="T27" fmla="*/ 53 h 242"/>
              <a:gd name="T28" fmla="*/ 101 w 155"/>
              <a:gd name="T29" fmla="*/ 76 h 242"/>
              <a:gd name="T30" fmla="*/ 78 w 155"/>
              <a:gd name="T31" fmla="*/ 100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5" h="242">
                <a:moveTo>
                  <a:pt x="155" y="76"/>
                </a:moveTo>
                <a:cubicBezTo>
                  <a:pt x="155" y="76"/>
                  <a:pt x="155" y="76"/>
                  <a:pt x="155" y="76"/>
                </a:cubicBezTo>
                <a:cubicBezTo>
                  <a:pt x="153" y="34"/>
                  <a:pt x="119" y="1"/>
                  <a:pt x="78" y="0"/>
                </a:cubicBezTo>
                <a:cubicBezTo>
                  <a:pt x="36" y="1"/>
                  <a:pt x="2" y="34"/>
                  <a:pt x="0" y="76"/>
                </a:cubicBezTo>
                <a:cubicBezTo>
                  <a:pt x="0" y="76"/>
                  <a:pt x="0" y="76"/>
                  <a:pt x="0" y="76"/>
                </a:cubicBezTo>
                <a:cubicBezTo>
                  <a:pt x="0" y="77"/>
                  <a:pt x="0" y="78"/>
                  <a:pt x="0" y="79"/>
                </a:cubicBezTo>
                <a:cubicBezTo>
                  <a:pt x="0" y="111"/>
                  <a:pt x="26" y="130"/>
                  <a:pt x="46" y="156"/>
                </a:cubicBezTo>
                <a:cubicBezTo>
                  <a:pt x="70" y="186"/>
                  <a:pt x="78" y="242"/>
                  <a:pt x="78" y="242"/>
                </a:cubicBezTo>
                <a:cubicBezTo>
                  <a:pt x="78" y="242"/>
                  <a:pt x="86" y="186"/>
                  <a:pt x="109" y="156"/>
                </a:cubicBezTo>
                <a:cubicBezTo>
                  <a:pt x="129" y="130"/>
                  <a:pt x="155" y="111"/>
                  <a:pt x="155" y="79"/>
                </a:cubicBezTo>
                <a:cubicBezTo>
                  <a:pt x="155" y="78"/>
                  <a:pt x="155" y="77"/>
                  <a:pt x="155" y="76"/>
                </a:cubicBezTo>
                <a:close/>
                <a:moveTo>
                  <a:pt x="78" y="100"/>
                </a:moveTo>
                <a:cubicBezTo>
                  <a:pt x="65" y="100"/>
                  <a:pt x="54" y="89"/>
                  <a:pt x="54" y="76"/>
                </a:cubicBezTo>
                <a:cubicBezTo>
                  <a:pt x="54" y="63"/>
                  <a:pt x="65" y="53"/>
                  <a:pt x="78" y="53"/>
                </a:cubicBezTo>
                <a:cubicBezTo>
                  <a:pt x="91" y="53"/>
                  <a:pt x="101" y="63"/>
                  <a:pt x="101" y="76"/>
                </a:cubicBezTo>
                <a:cubicBezTo>
                  <a:pt x="101" y="89"/>
                  <a:pt x="91" y="100"/>
                  <a:pt x="78" y="100"/>
                </a:cubicBezTo>
                <a:close/>
              </a:path>
            </a:pathLst>
          </a:custGeom>
          <a:solidFill>
            <a:srgbClr val="FFFFFF"/>
          </a:solidFill>
          <a:ln>
            <a:noFill/>
          </a:ln>
          <a:extLst/>
        </p:spPr>
        <p:txBody>
          <a:bodyPr vert="horz" wrap="square" lIns="68580" tIns="34290" rIns="68580" bIns="3429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FFFFFF"/>
              </a:solidFill>
              <a:effectLst/>
              <a:uLnTx/>
              <a:uFillTx/>
            </a:endParaRPr>
          </a:p>
        </p:txBody>
      </p:sp>
      <p:sp>
        <p:nvSpPr>
          <p:cNvPr id="11" name="Rectangle 10"/>
          <p:cNvSpPr/>
          <p:nvPr/>
        </p:nvSpPr>
        <p:spPr>
          <a:xfrm>
            <a:off x="6800503" y="4146643"/>
            <a:ext cx="1235916" cy="369332"/>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a:t>
            </a:r>
            <a:r>
              <a:rPr kumimoji="0" lang="en-US" sz="1800" b="0" i="0" u="none" strike="noStrike" kern="0" cap="none" spc="0" normalizeH="0" baseline="0" noProof="0" dirty="0" err="1">
                <a:ln>
                  <a:noFill/>
                </a:ln>
                <a:solidFill>
                  <a:srgbClr val="FFFFFF"/>
                </a:solidFill>
                <a:effectLst/>
                <a:uLnTx/>
                <a:uFillTx/>
                <a:latin typeface="Times New Roman" panose="02020603050405020304" pitchFamily="18" charset="0"/>
                <a:cs typeface="Times New Roman" panose="02020603050405020304" pitchFamily="18" charset="0"/>
              </a:rPr>
              <a:t>Jeff_Iorg</a:t>
            </a:r>
            <a:endParaRPr kumimoji="0" lang="en-US" sz="1800" b="0"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2" name="Freeform 104"/>
          <p:cNvSpPr>
            <a:spLocks/>
          </p:cNvSpPr>
          <p:nvPr/>
        </p:nvSpPr>
        <p:spPr bwMode="auto">
          <a:xfrm>
            <a:off x="6513908" y="4164912"/>
            <a:ext cx="327221" cy="327221"/>
          </a:xfrm>
          <a:custGeom>
            <a:avLst/>
            <a:gdLst>
              <a:gd name="T0" fmla="*/ 47 w 320"/>
              <a:gd name="T1" fmla="*/ 273 h 320"/>
              <a:gd name="T2" fmla="*/ 160 w 320"/>
              <a:gd name="T3" fmla="*/ 320 h 320"/>
              <a:gd name="T4" fmla="*/ 273 w 320"/>
              <a:gd name="T5" fmla="*/ 273 h 320"/>
              <a:gd name="T6" fmla="*/ 320 w 320"/>
              <a:gd name="T7" fmla="*/ 160 h 320"/>
              <a:gd name="T8" fmla="*/ 273 w 320"/>
              <a:gd name="T9" fmla="*/ 47 h 320"/>
              <a:gd name="T10" fmla="*/ 160 w 320"/>
              <a:gd name="T11" fmla="*/ 0 h 320"/>
              <a:gd name="T12" fmla="*/ 47 w 320"/>
              <a:gd name="T13" fmla="*/ 47 h 320"/>
              <a:gd name="T14" fmla="*/ 0 w 320"/>
              <a:gd name="T15" fmla="*/ 160 h 320"/>
              <a:gd name="T16" fmla="*/ 47 w 320"/>
              <a:gd name="T17" fmla="*/ 273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0" h="320">
                <a:moveTo>
                  <a:pt x="47" y="273"/>
                </a:moveTo>
                <a:cubicBezTo>
                  <a:pt x="77" y="303"/>
                  <a:pt x="117" y="320"/>
                  <a:pt x="160" y="320"/>
                </a:cubicBezTo>
                <a:cubicBezTo>
                  <a:pt x="202" y="320"/>
                  <a:pt x="243" y="303"/>
                  <a:pt x="273" y="273"/>
                </a:cubicBezTo>
                <a:cubicBezTo>
                  <a:pt x="303" y="243"/>
                  <a:pt x="320" y="203"/>
                  <a:pt x="320" y="160"/>
                </a:cubicBezTo>
                <a:cubicBezTo>
                  <a:pt x="320" y="117"/>
                  <a:pt x="303" y="77"/>
                  <a:pt x="273" y="47"/>
                </a:cubicBezTo>
                <a:cubicBezTo>
                  <a:pt x="243" y="17"/>
                  <a:pt x="202" y="0"/>
                  <a:pt x="160" y="0"/>
                </a:cubicBezTo>
                <a:cubicBezTo>
                  <a:pt x="117" y="0"/>
                  <a:pt x="77" y="17"/>
                  <a:pt x="47" y="47"/>
                </a:cubicBezTo>
                <a:cubicBezTo>
                  <a:pt x="16" y="77"/>
                  <a:pt x="0" y="117"/>
                  <a:pt x="0" y="160"/>
                </a:cubicBezTo>
                <a:cubicBezTo>
                  <a:pt x="0" y="203"/>
                  <a:pt x="16" y="243"/>
                  <a:pt x="47" y="273"/>
                </a:cubicBezTo>
              </a:path>
            </a:pathLst>
          </a:custGeom>
          <a:noFill/>
          <a:ln w="19050">
            <a:solidFill>
              <a:srgbClr val="FFFFFF"/>
            </a:solidFill>
          </a:ln>
        </p:spPr>
        <p:txBody>
          <a:bodyPr vert="horz" wrap="square" lIns="68580" tIns="34290" rIns="68580" bIns="3429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FFFFFF"/>
              </a:solidFill>
              <a:effectLst/>
              <a:uLnTx/>
              <a:uFillTx/>
            </a:endParaRPr>
          </a:p>
        </p:txBody>
      </p:sp>
      <p:sp>
        <p:nvSpPr>
          <p:cNvPr id="13" name="Freeform 103"/>
          <p:cNvSpPr>
            <a:spLocks/>
          </p:cNvSpPr>
          <p:nvPr/>
        </p:nvSpPr>
        <p:spPr bwMode="auto">
          <a:xfrm>
            <a:off x="6583683" y="4255017"/>
            <a:ext cx="191062" cy="154976"/>
          </a:xfrm>
          <a:custGeom>
            <a:avLst/>
            <a:gdLst>
              <a:gd name="T0" fmla="*/ 230 w 230"/>
              <a:gd name="T1" fmla="*/ 22 h 187"/>
              <a:gd name="T2" fmla="*/ 203 w 230"/>
              <a:gd name="T3" fmla="*/ 30 h 187"/>
              <a:gd name="T4" fmla="*/ 224 w 230"/>
              <a:gd name="T5" fmla="*/ 4 h 187"/>
              <a:gd name="T6" fmla="*/ 194 w 230"/>
              <a:gd name="T7" fmla="*/ 15 h 187"/>
              <a:gd name="T8" fmla="*/ 159 w 230"/>
              <a:gd name="T9" fmla="*/ 0 h 187"/>
              <a:gd name="T10" fmla="*/ 112 w 230"/>
              <a:gd name="T11" fmla="*/ 48 h 187"/>
              <a:gd name="T12" fmla="*/ 113 w 230"/>
              <a:gd name="T13" fmla="*/ 58 h 187"/>
              <a:gd name="T14" fmla="*/ 16 w 230"/>
              <a:gd name="T15" fmla="*/ 9 h 187"/>
              <a:gd name="T16" fmla="*/ 10 w 230"/>
              <a:gd name="T17" fmla="*/ 33 h 187"/>
              <a:gd name="T18" fmla="*/ 31 w 230"/>
              <a:gd name="T19" fmla="*/ 72 h 187"/>
              <a:gd name="T20" fmla="*/ 9 w 230"/>
              <a:gd name="T21" fmla="*/ 66 h 187"/>
              <a:gd name="T22" fmla="*/ 9 w 230"/>
              <a:gd name="T23" fmla="*/ 67 h 187"/>
              <a:gd name="T24" fmla="*/ 47 w 230"/>
              <a:gd name="T25" fmla="*/ 113 h 187"/>
              <a:gd name="T26" fmla="*/ 35 w 230"/>
              <a:gd name="T27" fmla="*/ 115 h 187"/>
              <a:gd name="T28" fmla="*/ 26 w 230"/>
              <a:gd name="T29" fmla="*/ 114 h 187"/>
              <a:gd name="T30" fmla="*/ 70 w 230"/>
              <a:gd name="T31" fmla="*/ 147 h 187"/>
              <a:gd name="T32" fmla="*/ 11 w 230"/>
              <a:gd name="T33" fmla="*/ 167 h 187"/>
              <a:gd name="T34" fmla="*/ 0 w 230"/>
              <a:gd name="T35" fmla="*/ 166 h 187"/>
              <a:gd name="T36" fmla="*/ 72 w 230"/>
              <a:gd name="T37" fmla="*/ 187 h 187"/>
              <a:gd name="T38" fmla="*/ 207 w 230"/>
              <a:gd name="T39" fmla="*/ 53 h 187"/>
              <a:gd name="T40" fmla="*/ 207 w 230"/>
              <a:gd name="T41" fmla="*/ 47 h 187"/>
              <a:gd name="T42" fmla="*/ 230 w 230"/>
              <a:gd name="T43" fmla="*/ 22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0" h="187">
                <a:moveTo>
                  <a:pt x="230" y="22"/>
                </a:moveTo>
                <a:cubicBezTo>
                  <a:pt x="222" y="26"/>
                  <a:pt x="213" y="29"/>
                  <a:pt x="203" y="30"/>
                </a:cubicBezTo>
                <a:cubicBezTo>
                  <a:pt x="213" y="24"/>
                  <a:pt x="220" y="15"/>
                  <a:pt x="224" y="4"/>
                </a:cubicBezTo>
                <a:cubicBezTo>
                  <a:pt x="215" y="9"/>
                  <a:pt x="205" y="13"/>
                  <a:pt x="194" y="15"/>
                </a:cubicBezTo>
                <a:cubicBezTo>
                  <a:pt x="185" y="6"/>
                  <a:pt x="173" y="0"/>
                  <a:pt x="159" y="0"/>
                </a:cubicBezTo>
                <a:cubicBezTo>
                  <a:pt x="133" y="0"/>
                  <a:pt x="112" y="21"/>
                  <a:pt x="112" y="48"/>
                </a:cubicBezTo>
                <a:cubicBezTo>
                  <a:pt x="112" y="51"/>
                  <a:pt x="113" y="55"/>
                  <a:pt x="113" y="58"/>
                </a:cubicBezTo>
                <a:cubicBezTo>
                  <a:pt x="74" y="56"/>
                  <a:pt x="39" y="38"/>
                  <a:pt x="16" y="9"/>
                </a:cubicBezTo>
                <a:cubicBezTo>
                  <a:pt x="12" y="16"/>
                  <a:pt x="10" y="24"/>
                  <a:pt x="10" y="33"/>
                </a:cubicBezTo>
                <a:cubicBezTo>
                  <a:pt x="10" y="49"/>
                  <a:pt x="18" y="64"/>
                  <a:pt x="31" y="72"/>
                </a:cubicBezTo>
                <a:cubicBezTo>
                  <a:pt x="23" y="72"/>
                  <a:pt x="16" y="70"/>
                  <a:pt x="9" y="66"/>
                </a:cubicBezTo>
                <a:cubicBezTo>
                  <a:pt x="9" y="66"/>
                  <a:pt x="9" y="66"/>
                  <a:pt x="9" y="67"/>
                </a:cubicBezTo>
                <a:cubicBezTo>
                  <a:pt x="9" y="90"/>
                  <a:pt x="26" y="109"/>
                  <a:pt x="47" y="113"/>
                </a:cubicBezTo>
                <a:cubicBezTo>
                  <a:pt x="43" y="114"/>
                  <a:pt x="39" y="115"/>
                  <a:pt x="35" y="115"/>
                </a:cubicBezTo>
                <a:cubicBezTo>
                  <a:pt x="32" y="115"/>
                  <a:pt x="29" y="114"/>
                  <a:pt x="26" y="114"/>
                </a:cubicBezTo>
                <a:cubicBezTo>
                  <a:pt x="32" y="133"/>
                  <a:pt x="49" y="146"/>
                  <a:pt x="70" y="147"/>
                </a:cubicBezTo>
                <a:cubicBezTo>
                  <a:pt x="54" y="159"/>
                  <a:pt x="33" y="167"/>
                  <a:pt x="11" y="167"/>
                </a:cubicBezTo>
                <a:cubicBezTo>
                  <a:pt x="8" y="167"/>
                  <a:pt x="4" y="167"/>
                  <a:pt x="0" y="166"/>
                </a:cubicBezTo>
                <a:cubicBezTo>
                  <a:pt x="21" y="180"/>
                  <a:pt x="46" y="187"/>
                  <a:pt x="72" y="187"/>
                </a:cubicBezTo>
                <a:cubicBezTo>
                  <a:pt x="159" y="187"/>
                  <a:pt x="207" y="115"/>
                  <a:pt x="207" y="53"/>
                </a:cubicBezTo>
                <a:cubicBezTo>
                  <a:pt x="207" y="51"/>
                  <a:pt x="207" y="49"/>
                  <a:pt x="207" y="47"/>
                </a:cubicBezTo>
                <a:cubicBezTo>
                  <a:pt x="216" y="40"/>
                  <a:pt x="224" y="32"/>
                  <a:pt x="230" y="22"/>
                </a:cubicBezTo>
                <a:close/>
              </a:path>
            </a:pathLst>
          </a:custGeom>
          <a:solidFill>
            <a:srgbClr val="FFFFFF"/>
          </a:solidFill>
          <a:ln>
            <a:noFill/>
          </a:ln>
          <a:extLst/>
        </p:spPr>
        <p:txBody>
          <a:bodyPr vert="horz" wrap="square" lIns="68580" tIns="34290" rIns="68580" bIns="3429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FFFFFF"/>
              </a:solidFill>
              <a:effectLst/>
              <a:uLnTx/>
              <a:uFillTx/>
            </a:endParaRPr>
          </a:p>
        </p:txBody>
      </p:sp>
    </p:spTree>
    <p:extLst>
      <p:ext uri="{BB962C8B-B14F-4D97-AF65-F5344CB8AC3E}">
        <p14:creationId xmlns="" xmlns:p14="http://schemas.microsoft.com/office/powerpoint/2010/main" val="273293191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Romans 1</a:t>
            </a:r>
            <a:endParaRPr lang="en-US" dirty="0"/>
          </a:p>
        </p:txBody>
      </p:sp>
      <p:sp>
        <p:nvSpPr>
          <p:cNvPr id="3" name="Content Placeholder 2"/>
          <p:cNvSpPr>
            <a:spLocks noGrp="1"/>
          </p:cNvSpPr>
          <p:nvPr>
            <p:ph idx="1"/>
          </p:nvPr>
        </p:nvSpPr>
        <p:spPr>
          <a:xfrm>
            <a:off x="250371" y="2099269"/>
            <a:ext cx="11691258" cy="5061856"/>
          </a:xfrm>
          <a:effectLst/>
        </p:spPr>
        <p:txBody>
          <a:bodyPr anchor="t">
            <a:noAutofit/>
          </a:bodyPr>
          <a:lstStyle/>
          <a:p>
            <a:pPr>
              <a:buFont typeface="Wingdings" pitchFamily="2" charset="2"/>
              <a:buChar char="§"/>
            </a:pPr>
            <a:r>
              <a:rPr lang="en-US" sz="2600" dirty="0" smtClean="0">
                <a:latin typeface="Times" pitchFamily="18" charset="0"/>
              </a:rPr>
              <a:t>Romans 1: 21, “their thinking became worthless, and their senseless hearts were darkened. Claiming to be wise, they became fools…” </a:t>
            </a:r>
          </a:p>
          <a:p>
            <a:pPr>
              <a:buFont typeface="Wingdings" pitchFamily="2" charset="2"/>
              <a:buChar char="§"/>
            </a:pPr>
            <a:r>
              <a:rPr lang="en-US" sz="2600" dirty="0" smtClean="0">
                <a:latin typeface="Times" pitchFamily="18" charset="0"/>
              </a:rPr>
              <a:t>Romans 1:24-25, “God delivered them over in the desires of their hearts to sexual impurity, so that their bodies were degraded among themselves. </a:t>
            </a:r>
            <a:r>
              <a:rPr lang="en-US" sz="2600" baseline="30000" dirty="0" smtClean="0">
                <a:latin typeface="Times" pitchFamily="18" charset="0"/>
              </a:rPr>
              <a:t>25</a:t>
            </a:r>
            <a:r>
              <a:rPr lang="en-US" sz="2600" dirty="0" smtClean="0">
                <a:latin typeface="Times" pitchFamily="18" charset="0"/>
              </a:rPr>
              <a:t> They exchanged the truth of God for a lie,</a:t>
            </a:r>
            <a:r>
              <a:rPr lang="en-US" sz="2600" baseline="30000" dirty="0" smtClean="0">
                <a:latin typeface="Times" pitchFamily="18" charset="0"/>
              </a:rPr>
              <a:t> </a:t>
            </a:r>
            <a:r>
              <a:rPr lang="en-US" sz="2600" dirty="0" smtClean="0">
                <a:latin typeface="Times" pitchFamily="18" charset="0"/>
              </a:rPr>
              <a:t>and worshiped and served what has been created instead of the Creator.”</a:t>
            </a:r>
          </a:p>
          <a:p>
            <a:pPr>
              <a:buFont typeface="Wingdings" pitchFamily="2" charset="2"/>
              <a:buChar char="§"/>
            </a:pPr>
            <a:r>
              <a:rPr lang="en-US" sz="2600" dirty="0" smtClean="0">
                <a:latin typeface="Times" pitchFamily="18" charset="0"/>
              </a:rPr>
              <a:t>Romans 1: 26-27, “…their women exchanged natural sexual relations for unnatural ones. </a:t>
            </a:r>
            <a:r>
              <a:rPr lang="en-US" sz="2600" baseline="30000" dirty="0" smtClean="0">
                <a:latin typeface="Times" pitchFamily="18" charset="0"/>
              </a:rPr>
              <a:t>27</a:t>
            </a:r>
            <a:r>
              <a:rPr lang="en-US" sz="2600" dirty="0" smtClean="0">
                <a:latin typeface="Times" pitchFamily="18" charset="0"/>
              </a:rPr>
              <a:t> The men in the same way also left natural relations with women and were inflamed in their lust for one another. Men committed shameless acts with men and received in their own persons the appropriate penalty of their error.”</a:t>
            </a:r>
            <a:endParaRPr lang="en-US" sz="2600" dirty="0">
              <a:latin typeface="Times"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1 Peter 4:1-11</a:t>
            </a:r>
            <a:endParaRPr lang="en-US" sz="4400" dirty="0"/>
          </a:p>
        </p:txBody>
      </p:sp>
      <p:sp>
        <p:nvSpPr>
          <p:cNvPr id="4" name="Content Placeholder 3"/>
          <p:cNvSpPr>
            <a:spLocks noGrp="1"/>
          </p:cNvSpPr>
          <p:nvPr>
            <p:ph idx="1"/>
          </p:nvPr>
        </p:nvSpPr>
        <p:spPr>
          <a:xfrm>
            <a:off x="234779" y="2347471"/>
            <a:ext cx="11751276" cy="4658810"/>
          </a:xfrm>
          <a:effectLst/>
        </p:spPr>
        <p:txBody>
          <a:bodyPr>
            <a:noAutofit/>
          </a:bodyPr>
          <a:lstStyle/>
          <a:p>
            <a:pPr marL="0" indent="0">
              <a:buNone/>
            </a:pPr>
            <a:r>
              <a:rPr lang="en-US" sz="3200" b="1" baseline="30000" dirty="0" smtClean="0">
                <a:latin typeface="Times New Roman" pitchFamily="18" charset="0"/>
                <a:cs typeface="Times New Roman" pitchFamily="18" charset="0"/>
              </a:rPr>
              <a:t>1 </a:t>
            </a:r>
            <a:r>
              <a:rPr lang="en-US" sz="3200" dirty="0" smtClean="0">
                <a:latin typeface="Times New Roman" pitchFamily="18" charset="0"/>
                <a:cs typeface="Times New Roman" pitchFamily="18" charset="0"/>
              </a:rPr>
              <a:t>Therefore, since Christ suffered in the flesh, arm yourselves also with the same understanding—because the one who suffers in the flesh is finished with sin— </a:t>
            </a:r>
            <a:r>
              <a:rPr lang="en-US" sz="3200" b="1"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in order to live the remaining time in the flesh no longer for human desires, but for God’s will. </a:t>
            </a:r>
            <a:r>
              <a:rPr lang="en-US" sz="3200" b="1" baseline="30000" dirty="0" smtClean="0">
                <a:latin typeface="Times New Roman" pitchFamily="18" charset="0"/>
                <a:cs typeface="Times New Roman" pitchFamily="18" charset="0"/>
              </a:rPr>
              <a:t>3 </a:t>
            </a:r>
            <a:r>
              <a:rPr lang="en-US" sz="3200" dirty="0" smtClean="0">
                <a:latin typeface="Times New Roman" pitchFamily="18" charset="0"/>
                <a:cs typeface="Times New Roman" pitchFamily="18" charset="0"/>
              </a:rPr>
              <a:t>For there has already been enough time spent in doing what the Gentiles choose to do: carrying on in unrestrained behavior, evil desires, drunkenness, orgies, carousing, and lawless idolatry. </a:t>
            </a:r>
          </a:p>
          <a:p>
            <a:endParaRPr lang="en-US" sz="2800" dirty="0"/>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1 Peter 4:1-11</a:t>
            </a:r>
            <a:endParaRPr lang="en-US" sz="4400" dirty="0"/>
          </a:p>
        </p:txBody>
      </p:sp>
      <p:sp>
        <p:nvSpPr>
          <p:cNvPr id="4" name="Content Placeholder 3"/>
          <p:cNvSpPr>
            <a:spLocks noGrp="1"/>
          </p:cNvSpPr>
          <p:nvPr>
            <p:ph idx="1"/>
          </p:nvPr>
        </p:nvSpPr>
        <p:spPr>
          <a:xfrm>
            <a:off x="234779" y="2347471"/>
            <a:ext cx="11751276" cy="4658810"/>
          </a:xfrm>
          <a:effectLst/>
        </p:spPr>
        <p:txBody>
          <a:bodyPr>
            <a:noAutofit/>
          </a:bodyPr>
          <a:lstStyle/>
          <a:p>
            <a:pPr marL="0" indent="0">
              <a:buNone/>
            </a:pPr>
            <a:r>
              <a:rPr lang="en-US" sz="3200" dirty="0" smtClean="0">
                <a:latin typeface="Times New Roman" pitchFamily="18" charset="0"/>
                <a:cs typeface="Times New Roman" pitchFamily="18" charset="0"/>
              </a:rPr>
              <a:t> </a:t>
            </a:r>
            <a:r>
              <a:rPr lang="en-US" sz="3200" b="1" baseline="30000" dirty="0" smtClean="0">
                <a:latin typeface="Times New Roman" pitchFamily="18" charset="0"/>
                <a:cs typeface="Times New Roman" pitchFamily="18" charset="0"/>
              </a:rPr>
              <a:t>4 </a:t>
            </a:r>
            <a:r>
              <a:rPr lang="en-US" sz="3200" dirty="0" smtClean="0">
                <a:latin typeface="Times New Roman" pitchFamily="18" charset="0"/>
                <a:cs typeface="Times New Roman" pitchFamily="18" charset="0"/>
              </a:rPr>
              <a:t>They are surprised that you don’t join them in the same flood of wild living—and they slander you. </a:t>
            </a:r>
            <a:r>
              <a:rPr lang="en-US" sz="3200" b="1" baseline="30000" dirty="0" smtClean="0">
                <a:latin typeface="Times New Roman" pitchFamily="18" charset="0"/>
                <a:cs typeface="Times New Roman" pitchFamily="18" charset="0"/>
              </a:rPr>
              <a:t>5 </a:t>
            </a:r>
            <a:r>
              <a:rPr lang="en-US" sz="3200" dirty="0" smtClean="0">
                <a:latin typeface="Times New Roman" pitchFamily="18" charset="0"/>
                <a:cs typeface="Times New Roman" pitchFamily="18" charset="0"/>
              </a:rPr>
              <a:t>They will give an account to the one who stands ready to judge the living and the dead. </a:t>
            </a:r>
            <a:r>
              <a:rPr lang="en-US" sz="3200" b="1" baseline="30000" dirty="0" smtClean="0">
                <a:latin typeface="Times New Roman" pitchFamily="18" charset="0"/>
                <a:cs typeface="Times New Roman" pitchFamily="18" charset="0"/>
              </a:rPr>
              <a:t>6 </a:t>
            </a:r>
            <a:r>
              <a:rPr lang="en-US" sz="3200" dirty="0" smtClean="0">
                <a:latin typeface="Times New Roman" pitchFamily="18" charset="0"/>
                <a:cs typeface="Times New Roman" pitchFamily="18" charset="0"/>
              </a:rPr>
              <a:t>For this reason the gospel was also preached to those who are now dead, so that, although they might be judged in the flesh according to human standards, they might live in the spirit according to God’s standards.</a:t>
            </a:r>
          </a:p>
          <a:p>
            <a:endParaRPr lang="en-US" sz="2800" dirty="0"/>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1 Peter 4:1-11</a:t>
            </a:r>
            <a:endParaRPr lang="en-US" sz="4400" dirty="0"/>
          </a:p>
        </p:txBody>
      </p:sp>
      <p:sp>
        <p:nvSpPr>
          <p:cNvPr id="4" name="Content Placeholder 3"/>
          <p:cNvSpPr>
            <a:spLocks noGrp="1"/>
          </p:cNvSpPr>
          <p:nvPr>
            <p:ph idx="1"/>
          </p:nvPr>
        </p:nvSpPr>
        <p:spPr>
          <a:xfrm>
            <a:off x="405896" y="2038553"/>
            <a:ext cx="11493661" cy="4658810"/>
          </a:xfrm>
          <a:effectLst/>
        </p:spPr>
        <p:txBody>
          <a:bodyPr>
            <a:normAutofit/>
          </a:bodyPr>
          <a:lstStyle/>
          <a:p>
            <a:pPr marL="0" indent="0">
              <a:buNone/>
            </a:pPr>
            <a:r>
              <a:rPr lang="en-US" sz="3200" b="1" baseline="30000" dirty="0" smtClean="0">
                <a:latin typeface="Times New Roman" pitchFamily="18" charset="0"/>
                <a:cs typeface="Times New Roman" pitchFamily="18" charset="0"/>
              </a:rPr>
              <a:t>7 </a:t>
            </a:r>
            <a:r>
              <a:rPr lang="en-US" sz="3200" dirty="0" smtClean="0">
                <a:latin typeface="Times New Roman" pitchFamily="18" charset="0"/>
                <a:cs typeface="Times New Roman" pitchFamily="18" charset="0"/>
              </a:rPr>
              <a:t>The end of all things is near; therefore, be alert and sober-minded for prayer. </a:t>
            </a:r>
            <a:r>
              <a:rPr lang="en-US" sz="3200" b="1" baseline="30000" dirty="0" smtClean="0">
                <a:latin typeface="Times New Roman" pitchFamily="18" charset="0"/>
                <a:cs typeface="Times New Roman" pitchFamily="18" charset="0"/>
              </a:rPr>
              <a:t>8 </a:t>
            </a:r>
            <a:r>
              <a:rPr lang="en-US" sz="3200" dirty="0" smtClean="0">
                <a:latin typeface="Times New Roman" pitchFamily="18" charset="0"/>
                <a:cs typeface="Times New Roman" pitchFamily="18" charset="0"/>
              </a:rPr>
              <a:t>Above all, maintain constant love for one another, since love covers a</a:t>
            </a:r>
            <a:r>
              <a:rPr lang="en-US" sz="3200" b="1"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multitude of sins</a:t>
            </a:r>
            <a:r>
              <a:rPr lang="en-US" sz="3200" b="1" dirty="0" smtClean="0">
                <a:latin typeface="Times New Roman" pitchFamily="18" charset="0"/>
                <a:cs typeface="Times New Roman" pitchFamily="18" charset="0"/>
              </a:rPr>
              <a:t>.</a:t>
            </a:r>
            <a:r>
              <a:rPr lang="en-US" sz="3200" baseline="30000" dirty="0" smtClean="0">
                <a:latin typeface="Times New Roman" pitchFamily="18" charset="0"/>
                <a:cs typeface="Times New Roman" pitchFamily="18" charset="0"/>
              </a:rPr>
              <a:t> </a:t>
            </a:r>
            <a:r>
              <a:rPr lang="en-US" sz="3200" b="1" baseline="30000" dirty="0" smtClean="0">
                <a:latin typeface="Times New Roman" pitchFamily="18" charset="0"/>
                <a:cs typeface="Times New Roman" pitchFamily="18" charset="0"/>
              </a:rPr>
              <a:t>9 </a:t>
            </a:r>
            <a:r>
              <a:rPr lang="en-US" sz="3200" dirty="0" smtClean="0">
                <a:latin typeface="Times New Roman" pitchFamily="18" charset="0"/>
                <a:cs typeface="Times New Roman" pitchFamily="18" charset="0"/>
              </a:rPr>
              <a:t>Be hospitable to one another without complaining. </a:t>
            </a:r>
            <a:r>
              <a:rPr lang="en-US" sz="3200" b="1" baseline="30000" dirty="0" smtClean="0">
                <a:latin typeface="Times New Roman" pitchFamily="18" charset="0"/>
                <a:cs typeface="Times New Roman" pitchFamily="18" charset="0"/>
              </a:rPr>
              <a:t>10 </a:t>
            </a:r>
            <a:r>
              <a:rPr lang="en-US" sz="3200" dirty="0" smtClean="0">
                <a:latin typeface="Times New Roman" pitchFamily="18" charset="0"/>
                <a:cs typeface="Times New Roman" pitchFamily="18" charset="0"/>
              </a:rPr>
              <a:t>Just as each one has received a gift, use it to serve others, as good stewards of the varied grace of God. </a:t>
            </a:r>
            <a:r>
              <a:rPr lang="en-US" sz="3200" b="1" baseline="30000" dirty="0" smtClean="0">
                <a:latin typeface="Times New Roman" pitchFamily="18" charset="0"/>
                <a:cs typeface="Times New Roman" pitchFamily="18" charset="0"/>
              </a:rPr>
              <a:t>11 </a:t>
            </a:r>
            <a:r>
              <a:rPr lang="en-US" sz="3200" dirty="0" smtClean="0">
                <a:latin typeface="Times New Roman" pitchFamily="18" charset="0"/>
                <a:cs typeface="Times New Roman" pitchFamily="18" charset="0"/>
              </a:rPr>
              <a:t>If anyone speaks, let it be as one who speaks God’s words; if anyone serves, let it be from the strength God provides, so that God may be glorified through Jesus Christ in everything. To him be the glory and the power forever and ever. Amen.</a:t>
            </a:r>
            <a:endParaRPr lang="en-US" sz="2800" dirty="0"/>
          </a:p>
        </p:txBody>
      </p:sp>
    </p:spTree>
    <p:extLst>
      <p:ext uri="{BB962C8B-B14F-4D97-AF65-F5344CB8AC3E}">
        <p14:creationId xmlns="" xmlns:p14="http://schemas.microsoft.com/office/powerpoint/2010/main" val="411475034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Christians must continue to affirm distinct moral standards</a:t>
            </a:r>
            <a:endParaRPr lang="en-US" sz="4400" dirty="0"/>
          </a:p>
        </p:txBody>
      </p:sp>
      <p:sp>
        <p:nvSpPr>
          <p:cNvPr id="4" name="Content Placeholder 3"/>
          <p:cNvSpPr>
            <a:spLocks noGrp="1"/>
          </p:cNvSpPr>
          <p:nvPr>
            <p:ph idx="1"/>
          </p:nvPr>
        </p:nvSpPr>
        <p:spPr>
          <a:xfrm>
            <a:off x="478972" y="2336311"/>
            <a:ext cx="11244942" cy="4223657"/>
          </a:xfrm>
          <a:effectLst/>
        </p:spPr>
        <p:txBody>
          <a:bodyPr anchor="t">
            <a:normAutofit/>
          </a:bodyPr>
          <a:lstStyle/>
          <a:p>
            <a:pPr marL="0" indent="0" algn="ctr">
              <a:lnSpc>
                <a:spcPct val="110000"/>
              </a:lnSpc>
              <a:spcBef>
                <a:spcPts val="0"/>
              </a:spcBef>
              <a:spcAft>
                <a:spcPts val="0"/>
              </a:spcAft>
              <a:buNone/>
            </a:pPr>
            <a:r>
              <a:rPr lang="en-US" sz="4000" dirty="0" smtClean="0">
                <a:latin typeface="Times New Roman" pitchFamily="18" charset="0"/>
                <a:cs typeface="Times New Roman" pitchFamily="18" charset="0"/>
              </a:rPr>
              <a:t> </a:t>
            </a:r>
            <a:r>
              <a:rPr lang="en-US" sz="4000" b="1" baseline="30000" dirty="0" smtClean="0">
                <a:latin typeface="Times New Roman" pitchFamily="18" charset="0"/>
                <a:cs typeface="Times New Roman" pitchFamily="18" charset="0"/>
              </a:rPr>
              <a:t>3 </a:t>
            </a:r>
            <a:r>
              <a:rPr lang="en-US" sz="4000" dirty="0" smtClean="0">
                <a:latin typeface="Times New Roman" pitchFamily="18" charset="0"/>
                <a:cs typeface="Times New Roman" pitchFamily="18" charset="0"/>
              </a:rPr>
              <a:t>For there has already been enough time spent in doing what the Gentiles choose to do: carrying on in unrestrained behavior, </a:t>
            </a:r>
            <a:r>
              <a:rPr lang="en-US" sz="4000" dirty="0" smtClean="0">
                <a:latin typeface="Times New Roman" pitchFamily="18" charset="0"/>
                <a:cs typeface="Times New Roman" pitchFamily="18" charset="0"/>
              </a:rPr>
              <a:t>evil desires</a:t>
            </a:r>
            <a:r>
              <a:rPr lang="en-US"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drunkenness</a:t>
            </a:r>
            <a:r>
              <a:rPr lang="en-US" sz="4000"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marL="0" indent="0" algn="ctr">
              <a:lnSpc>
                <a:spcPct val="110000"/>
              </a:lnSpc>
              <a:spcBef>
                <a:spcPts val="0"/>
              </a:spcBef>
              <a:spcAft>
                <a:spcPts val="0"/>
              </a:spcAft>
              <a:buNone/>
            </a:pPr>
            <a:r>
              <a:rPr lang="en-US" sz="4000" dirty="0" smtClean="0">
                <a:latin typeface="Times New Roman" pitchFamily="18" charset="0"/>
                <a:cs typeface="Times New Roman" pitchFamily="18" charset="0"/>
              </a:rPr>
              <a:t>orgies</a:t>
            </a:r>
            <a:r>
              <a:rPr lang="en-US" sz="4000" dirty="0" smtClean="0">
                <a:latin typeface="Times New Roman" pitchFamily="18" charset="0"/>
                <a:cs typeface="Times New Roman" pitchFamily="18" charset="0"/>
              </a:rPr>
              <a:t>, carousing, </a:t>
            </a:r>
            <a:r>
              <a:rPr lang="en-US" sz="4000" dirty="0" smtClean="0">
                <a:latin typeface="Times New Roman" pitchFamily="18" charset="0"/>
                <a:cs typeface="Times New Roman" pitchFamily="18" charset="0"/>
              </a:rPr>
              <a:t>and </a:t>
            </a:r>
            <a:r>
              <a:rPr lang="en-US" sz="4000" dirty="0" smtClean="0">
                <a:latin typeface="Times New Roman" pitchFamily="18" charset="0"/>
                <a:cs typeface="Times New Roman" pitchFamily="18" charset="0"/>
              </a:rPr>
              <a:t>lawless idolatry. </a:t>
            </a:r>
          </a:p>
          <a:p>
            <a:pPr marL="0" indent="0" algn="ctr">
              <a:lnSpc>
                <a:spcPct val="110000"/>
              </a:lnSpc>
              <a:spcBef>
                <a:spcPts val="0"/>
              </a:spcBef>
              <a:spcAft>
                <a:spcPts val="0"/>
              </a:spcAft>
              <a:buNone/>
            </a:pPr>
            <a:r>
              <a:rPr lang="en-US" sz="3600" dirty="0" smtClean="0">
                <a:latin typeface="Times New Roman" pitchFamily="18" charset="0"/>
                <a:cs typeface="Times New Roman" pitchFamily="18" charset="0"/>
              </a:rPr>
              <a:t>1 Peter 4:3</a:t>
            </a:r>
          </a:p>
          <a:p>
            <a:pPr algn="ctr"/>
            <a:endParaRPr lang="en-US" sz="3600" dirty="0"/>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Christians must continue to affirm distinct moral standards</a:t>
            </a:r>
            <a:endParaRPr lang="en-US" sz="4400" dirty="0"/>
          </a:p>
        </p:txBody>
      </p:sp>
      <p:sp>
        <p:nvSpPr>
          <p:cNvPr id="4" name="Content Placeholder 3"/>
          <p:cNvSpPr>
            <a:spLocks noGrp="1"/>
          </p:cNvSpPr>
          <p:nvPr>
            <p:ph idx="1"/>
          </p:nvPr>
        </p:nvSpPr>
        <p:spPr>
          <a:xfrm>
            <a:off x="836296" y="2637811"/>
            <a:ext cx="10998149" cy="2917890"/>
          </a:xfrm>
          <a:effectLst/>
        </p:spPr>
        <p:txBody>
          <a:bodyPr anchor="t">
            <a:noAutofit/>
          </a:bodyPr>
          <a:lstStyle/>
          <a:p>
            <a:pPr lvl="1">
              <a:buFont typeface="Wingdings" pitchFamily="2" charset="2"/>
              <a:buChar char="§"/>
            </a:pPr>
            <a:r>
              <a:rPr lang="en-US" sz="3200" dirty="0" smtClean="0">
                <a:latin typeface="Times New Roman" pitchFamily="18" charset="0"/>
                <a:cs typeface="Times New Roman" pitchFamily="18" charset="0"/>
              </a:rPr>
              <a:t>Unbelievers act like unbelievers.</a:t>
            </a:r>
          </a:p>
          <a:p>
            <a:pPr lvl="1">
              <a:buFont typeface="Wingdings" pitchFamily="2" charset="2"/>
              <a:buChar char="§"/>
            </a:pPr>
            <a:r>
              <a:rPr lang="en-US" sz="3200" dirty="0" smtClean="0">
                <a:latin typeface="Times New Roman" pitchFamily="18" charset="0"/>
                <a:cs typeface="Times New Roman" pitchFamily="18" charset="0"/>
              </a:rPr>
              <a:t>Focus is on behaviors, not orientations.</a:t>
            </a:r>
          </a:p>
          <a:p>
            <a:pPr lvl="1">
              <a:buFont typeface="Wingdings" pitchFamily="2" charset="2"/>
              <a:buChar char="§"/>
            </a:pPr>
            <a:r>
              <a:rPr lang="en-US" sz="3200" dirty="0" smtClean="0">
                <a:latin typeface="Times New Roman" pitchFamily="18" charset="0"/>
                <a:cs typeface="Times New Roman" pitchFamily="18" charset="0"/>
              </a:rPr>
              <a:t>The doctrine of “sexual inevitability” is popular, but wrong.</a:t>
            </a:r>
          </a:p>
          <a:p>
            <a:pPr algn="ctr">
              <a:buFont typeface="Wingdings" pitchFamily="2" charset="2"/>
              <a:buChar char="§"/>
            </a:pPr>
            <a:endParaRPr lang="en-US"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Christians must continue to affirm distinct moral standards</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lvl="1">
              <a:buFont typeface="Wingdings" pitchFamily="2" charset="2"/>
              <a:buChar char="§"/>
            </a:pPr>
            <a:r>
              <a:rPr lang="en-US" sz="3200" dirty="0" smtClean="0">
                <a:latin typeface="Times New Roman" pitchFamily="18" charset="0"/>
                <a:cs typeface="Times New Roman" pitchFamily="18" charset="0"/>
              </a:rPr>
              <a:t>Reasons it is getting harder to maintain our standards in public life:</a:t>
            </a:r>
          </a:p>
          <a:p>
            <a:pPr lvl="2">
              <a:buFont typeface="Arial" pitchFamily="34" charset="0"/>
              <a:buChar char="•"/>
            </a:pPr>
            <a:r>
              <a:rPr lang="en-US" sz="3200" dirty="0" smtClean="0">
                <a:latin typeface="Times New Roman" pitchFamily="18" charset="0"/>
                <a:cs typeface="Times New Roman" pitchFamily="18" charset="0"/>
              </a:rPr>
              <a:t>Confusing  acculturating the gospel with compromising moral behavior.</a:t>
            </a:r>
          </a:p>
          <a:p>
            <a:pPr lvl="2">
              <a:buFont typeface="Arial" pitchFamily="34" charset="0"/>
              <a:buChar char="•"/>
            </a:pPr>
            <a:r>
              <a:rPr lang="en-US" sz="3200" dirty="0" smtClean="0">
                <a:latin typeface="Times New Roman" pitchFamily="18" charset="0"/>
                <a:cs typeface="Times New Roman" pitchFamily="18" charset="0"/>
              </a:rPr>
              <a:t>“Christian” clergy are embracing same-sex marriage.</a:t>
            </a:r>
          </a:p>
          <a:p>
            <a:pPr algn="ctr"/>
            <a:endParaRPr lang="en-US" sz="40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300589"/>
          </a:xfrm>
        </p:spPr>
        <p:txBody>
          <a:bodyPr/>
          <a:lstStyle/>
          <a:p>
            <a:pPr algn="ctr"/>
            <a:r>
              <a:rPr lang="en-US" sz="4400" dirty="0" smtClean="0"/>
              <a:t>Christian moral standards will be aggressively opposed</a:t>
            </a:r>
            <a:endParaRPr lang="en-US" sz="4400" dirty="0"/>
          </a:p>
        </p:txBody>
      </p:sp>
      <p:sp>
        <p:nvSpPr>
          <p:cNvPr id="4" name="Content Placeholder 3"/>
          <p:cNvSpPr>
            <a:spLocks noGrp="1"/>
          </p:cNvSpPr>
          <p:nvPr>
            <p:ph idx="1"/>
          </p:nvPr>
        </p:nvSpPr>
        <p:spPr>
          <a:xfrm>
            <a:off x="783544" y="2233246"/>
            <a:ext cx="10554574" cy="4044462"/>
          </a:xfrm>
          <a:effectLst/>
        </p:spPr>
        <p:txBody>
          <a:bodyPr anchor="t">
            <a:noAutofit/>
          </a:bodyPr>
          <a:lstStyle/>
          <a:p>
            <a:pPr algn="ctr">
              <a:spcBef>
                <a:spcPts val="0"/>
              </a:spcBef>
              <a:spcAft>
                <a:spcPts val="0"/>
              </a:spcAft>
              <a:buNone/>
            </a:pPr>
            <a:endParaRPr lang="en-US" sz="4400" baseline="30000" dirty="0" smtClean="0">
              <a:latin typeface="Times New Roman" pitchFamily="18" charset="0"/>
              <a:cs typeface="Times New Roman" pitchFamily="18" charset="0"/>
            </a:endParaRPr>
          </a:p>
          <a:p>
            <a:pPr algn="ctr">
              <a:spcBef>
                <a:spcPts val="0"/>
              </a:spcBef>
              <a:spcAft>
                <a:spcPts val="0"/>
              </a:spcAft>
              <a:buNone/>
            </a:pPr>
            <a:r>
              <a:rPr lang="en-US" sz="4400" baseline="30000" dirty="0" smtClean="0">
                <a:latin typeface="Times New Roman" pitchFamily="18" charset="0"/>
                <a:cs typeface="Times New Roman" pitchFamily="18" charset="0"/>
              </a:rPr>
              <a:t>4</a:t>
            </a:r>
            <a:r>
              <a:rPr lang="en-US" sz="4400" dirty="0" smtClean="0">
                <a:latin typeface="Times New Roman" pitchFamily="18" charset="0"/>
                <a:cs typeface="Times New Roman" pitchFamily="18" charset="0"/>
              </a:rPr>
              <a:t> They are surprised that you don’t join them in the same flood of wild living </a:t>
            </a:r>
          </a:p>
          <a:p>
            <a:pPr algn="ctr">
              <a:spcBef>
                <a:spcPts val="0"/>
              </a:spcBef>
              <a:spcAft>
                <a:spcPts val="0"/>
              </a:spcAft>
              <a:buNone/>
            </a:pPr>
            <a:r>
              <a:rPr lang="en-US" sz="4400" dirty="0" smtClean="0">
                <a:latin typeface="Times New Roman" pitchFamily="18" charset="0"/>
                <a:cs typeface="Times New Roman" pitchFamily="18" charset="0"/>
              </a:rPr>
              <a:t>​— ​and they slander</a:t>
            </a:r>
            <a:r>
              <a:rPr lang="en-US" sz="4400" baseline="30000"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you. </a:t>
            </a:r>
          </a:p>
          <a:p>
            <a:pPr algn="ctr">
              <a:buNone/>
            </a:pPr>
            <a:r>
              <a:rPr lang="en-US" sz="4400" dirty="0" smtClean="0">
                <a:latin typeface="Times New Roman" pitchFamily="18" charset="0"/>
                <a:cs typeface="Times New Roman" pitchFamily="18" charset="0"/>
              </a:rPr>
              <a:t>1 Peter 4:4</a:t>
            </a:r>
            <a:endParaRPr lang="en-US" sz="44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7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579</TotalTime>
  <Words>398</Words>
  <Application>Microsoft Office PowerPoint</Application>
  <PresentationFormat>Custom</PresentationFormat>
  <Paragraphs>72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Quotable</vt:lpstr>
      <vt:lpstr>Courage for Ministry in the  New Marriage Culture</vt:lpstr>
      <vt:lpstr>Romans 1</vt:lpstr>
      <vt:lpstr>1 Peter 4:1-11</vt:lpstr>
      <vt:lpstr>1 Peter 4:1-11</vt:lpstr>
      <vt:lpstr>1 Peter 4:1-11</vt:lpstr>
      <vt:lpstr>Christians must continue to affirm distinct moral standards</vt:lpstr>
      <vt:lpstr>Christians must continue to affirm distinct moral standards</vt:lpstr>
      <vt:lpstr>Christians must continue to affirm distinct moral standards</vt:lpstr>
      <vt:lpstr>Christian moral standards will be aggressively opposed</vt:lpstr>
      <vt:lpstr>Christian moral standards will be aggressively opposed</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Opposition to our moral standards requires a distinctly Christian response</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  It changes Everything</dc:title>
  <dc:creator>Eric Espinoza</dc:creator>
  <cp:lastModifiedBy>ericespinoza</cp:lastModifiedBy>
  <cp:revision>46</cp:revision>
  <dcterms:created xsi:type="dcterms:W3CDTF">2018-02-28T17:07:29Z</dcterms:created>
  <dcterms:modified xsi:type="dcterms:W3CDTF">2018-03-13T15:43:04Z</dcterms:modified>
</cp:coreProperties>
</file>