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08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3/12/2018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Courage </a:t>
            </a:r>
            <a:br>
              <a:rPr lang="en-US" sz="6600" dirty="0" smtClean="0"/>
            </a:br>
            <a:r>
              <a:rPr lang="en-US" sz="6600" dirty="0" smtClean="0"/>
              <a:t>in Crises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Jeff Iorg, President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857" y="6100841"/>
            <a:ext cx="3878516" cy="5112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273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Pastoral  leaders demonstrate leadership during crises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7"/>
            <a:ext cx="10856165" cy="3962400"/>
          </a:xfrm>
          <a:effectLst/>
        </p:spPr>
        <p:txBody>
          <a:bodyPr anchor="t">
            <a:normAutofit/>
          </a:bodyPr>
          <a:lstStyle/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Natural disaster.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Human catastrophe.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Personal.</a:t>
            </a:r>
            <a:endParaRPr lang="en-US" sz="3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Theological realities </a:t>
            </a:r>
            <a:br>
              <a:rPr lang="en-US" sz="4400" dirty="0" smtClean="0"/>
            </a:br>
            <a:r>
              <a:rPr lang="en-US" sz="4400" dirty="0" smtClean="0"/>
              <a:t>of pastoral presence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7"/>
            <a:ext cx="10856165" cy="3962400"/>
          </a:xfrm>
          <a:effectLst/>
        </p:spPr>
        <p:txBody>
          <a:bodyPr anchor="t"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You represent God.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You remind people of Jesus.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You are an agent through which the Spirit is working.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You symbolize the presence of a particular church. 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Practical challenges of being pastorally present in a crisis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358887"/>
            <a:ext cx="10856165" cy="3962400"/>
          </a:xfrm>
          <a:effectLst/>
        </p:spPr>
        <p:txBody>
          <a:bodyPr anchor="t">
            <a:no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Presence takes a lot of time – but people are your priority. 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Presence can be draining – emotional connections usually are; physical demands may be significant.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Crisis may also be impacting you personally – self-care and family care become issues.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Crisis may derail other pressing ministry concerns – people do not die on schedule.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Leadership strategies</a:t>
            </a:r>
            <a:br>
              <a:rPr lang="en-US" sz="4400" dirty="0" smtClean="0"/>
            </a:br>
            <a:r>
              <a:rPr lang="en-US" sz="4400" dirty="0" smtClean="0"/>
              <a:t>for pastoral ministry in crises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40" y="2133600"/>
            <a:ext cx="10021278" cy="3962400"/>
          </a:xfrm>
          <a:effectLst/>
        </p:spPr>
        <p:txBody>
          <a:bodyPr anchor="t"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Show up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Pastoral presence is powerful.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People equate presence with caring.  </a:t>
            </a:r>
          </a:p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Stand up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Leaders lead – even when they aren’t sure how to lead.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Leaders lead – because others are less likely to lead than ever.</a:t>
            </a:r>
          </a:p>
          <a:p>
            <a:pPr lvl="0">
              <a:buNone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7"/>
            <a:ext cx="10571998" cy="1300589"/>
          </a:xfrm>
        </p:spPr>
        <p:txBody>
          <a:bodyPr/>
          <a:lstStyle/>
          <a:p>
            <a:pPr algn="ctr"/>
            <a:r>
              <a:rPr lang="en-US" sz="4400" dirty="0" smtClean="0"/>
              <a:t>Leadership strategies</a:t>
            </a:r>
            <a:br>
              <a:rPr lang="en-US" sz="4400" dirty="0" smtClean="0"/>
            </a:br>
            <a:r>
              <a:rPr lang="en-US" sz="4400" dirty="0" smtClean="0"/>
              <a:t>for pastoral ministry in crises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739" y="2133600"/>
            <a:ext cx="10856165" cy="3962400"/>
          </a:xfrm>
          <a:effectLst/>
        </p:spPr>
        <p:txBody>
          <a:bodyPr anchor="t">
            <a:noAutofit/>
          </a:bodyPr>
          <a:lstStyle/>
          <a:p>
            <a:pPr lvl="0">
              <a:buFont typeface="Wingdings" pitchFamily="2" charset="2"/>
              <a:buChar char="§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Speak up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Speak simple truth – over and over.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Avoid trying to explain the unexplainable.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Be a voice for hurting people to “people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3200" smtClean="0">
                <a:latin typeface="Times New Roman" pitchFamily="18" charset="0"/>
                <a:cs typeface="Times New Roman" pitchFamily="18" charset="0"/>
              </a:rPr>
              <a:t>power.”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§"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1475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2857" y="6100841"/>
            <a:ext cx="3878516" cy="5112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736" y="1212449"/>
            <a:ext cx="5667375" cy="2743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87647" y="4175532"/>
            <a:ext cx="1468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www.gs.edu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val 139"/>
          <p:cNvSpPr>
            <a:spLocks noChangeArrowheads="1"/>
          </p:cNvSpPr>
          <p:nvPr/>
        </p:nvSpPr>
        <p:spPr bwMode="auto">
          <a:xfrm>
            <a:off x="4449899" y="4216889"/>
            <a:ext cx="327221" cy="327221"/>
          </a:xfrm>
          <a:prstGeom prst="ellipse">
            <a:avLst/>
          </a:pr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0" name="Freeform 140"/>
          <p:cNvSpPr>
            <a:spLocks noEditPoints="1"/>
          </p:cNvSpPr>
          <p:nvPr/>
        </p:nvSpPr>
        <p:spPr bwMode="auto">
          <a:xfrm>
            <a:off x="4543756" y="4279762"/>
            <a:ext cx="131357" cy="205246"/>
          </a:xfrm>
          <a:custGeom>
            <a:avLst/>
            <a:gdLst>
              <a:gd name="T0" fmla="*/ 155 w 155"/>
              <a:gd name="T1" fmla="*/ 76 h 242"/>
              <a:gd name="T2" fmla="*/ 155 w 155"/>
              <a:gd name="T3" fmla="*/ 76 h 242"/>
              <a:gd name="T4" fmla="*/ 78 w 155"/>
              <a:gd name="T5" fmla="*/ 0 h 242"/>
              <a:gd name="T6" fmla="*/ 0 w 155"/>
              <a:gd name="T7" fmla="*/ 76 h 242"/>
              <a:gd name="T8" fmla="*/ 0 w 155"/>
              <a:gd name="T9" fmla="*/ 76 h 242"/>
              <a:gd name="T10" fmla="*/ 0 w 155"/>
              <a:gd name="T11" fmla="*/ 79 h 242"/>
              <a:gd name="T12" fmla="*/ 46 w 155"/>
              <a:gd name="T13" fmla="*/ 156 h 242"/>
              <a:gd name="T14" fmla="*/ 78 w 155"/>
              <a:gd name="T15" fmla="*/ 242 h 242"/>
              <a:gd name="T16" fmla="*/ 109 w 155"/>
              <a:gd name="T17" fmla="*/ 156 h 242"/>
              <a:gd name="T18" fmla="*/ 155 w 155"/>
              <a:gd name="T19" fmla="*/ 79 h 242"/>
              <a:gd name="T20" fmla="*/ 155 w 155"/>
              <a:gd name="T21" fmla="*/ 76 h 242"/>
              <a:gd name="T22" fmla="*/ 78 w 155"/>
              <a:gd name="T23" fmla="*/ 100 h 242"/>
              <a:gd name="T24" fmla="*/ 54 w 155"/>
              <a:gd name="T25" fmla="*/ 76 h 242"/>
              <a:gd name="T26" fmla="*/ 78 w 155"/>
              <a:gd name="T27" fmla="*/ 53 h 242"/>
              <a:gd name="T28" fmla="*/ 101 w 155"/>
              <a:gd name="T29" fmla="*/ 76 h 242"/>
              <a:gd name="T30" fmla="*/ 78 w 155"/>
              <a:gd name="T31" fmla="*/ 100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55" h="242">
                <a:moveTo>
                  <a:pt x="155" y="76"/>
                </a:moveTo>
                <a:cubicBezTo>
                  <a:pt x="155" y="76"/>
                  <a:pt x="155" y="76"/>
                  <a:pt x="155" y="76"/>
                </a:cubicBezTo>
                <a:cubicBezTo>
                  <a:pt x="153" y="34"/>
                  <a:pt x="119" y="1"/>
                  <a:pt x="78" y="0"/>
                </a:cubicBezTo>
                <a:cubicBezTo>
                  <a:pt x="36" y="1"/>
                  <a:pt x="2" y="34"/>
                  <a:pt x="0" y="76"/>
                </a:cubicBezTo>
                <a:cubicBezTo>
                  <a:pt x="0" y="76"/>
                  <a:pt x="0" y="76"/>
                  <a:pt x="0" y="76"/>
                </a:cubicBezTo>
                <a:cubicBezTo>
                  <a:pt x="0" y="77"/>
                  <a:pt x="0" y="78"/>
                  <a:pt x="0" y="79"/>
                </a:cubicBezTo>
                <a:cubicBezTo>
                  <a:pt x="0" y="111"/>
                  <a:pt x="26" y="130"/>
                  <a:pt x="46" y="156"/>
                </a:cubicBezTo>
                <a:cubicBezTo>
                  <a:pt x="70" y="186"/>
                  <a:pt x="78" y="242"/>
                  <a:pt x="78" y="242"/>
                </a:cubicBezTo>
                <a:cubicBezTo>
                  <a:pt x="78" y="242"/>
                  <a:pt x="86" y="186"/>
                  <a:pt x="109" y="156"/>
                </a:cubicBezTo>
                <a:cubicBezTo>
                  <a:pt x="129" y="130"/>
                  <a:pt x="155" y="111"/>
                  <a:pt x="155" y="79"/>
                </a:cubicBezTo>
                <a:cubicBezTo>
                  <a:pt x="155" y="78"/>
                  <a:pt x="155" y="77"/>
                  <a:pt x="155" y="76"/>
                </a:cubicBezTo>
                <a:close/>
                <a:moveTo>
                  <a:pt x="78" y="100"/>
                </a:moveTo>
                <a:cubicBezTo>
                  <a:pt x="65" y="100"/>
                  <a:pt x="54" y="89"/>
                  <a:pt x="54" y="76"/>
                </a:cubicBezTo>
                <a:cubicBezTo>
                  <a:pt x="54" y="63"/>
                  <a:pt x="65" y="53"/>
                  <a:pt x="78" y="53"/>
                </a:cubicBezTo>
                <a:cubicBezTo>
                  <a:pt x="91" y="53"/>
                  <a:pt x="101" y="63"/>
                  <a:pt x="101" y="76"/>
                </a:cubicBezTo>
                <a:cubicBezTo>
                  <a:pt x="101" y="89"/>
                  <a:pt x="91" y="100"/>
                  <a:pt x="78" y="10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00503" y="4146643"/>
            <a:ext cx="1235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kumimoji="0" lang="en-US" sz="18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Jeff_Iorg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104"/>
          <p:cNvSpPr>
            <a:spLocks/>
          </p:cNvSpPr>
          <p:nvPr/>
        </p:nvSpPr>
        <p:spPr bwMode="auto">
          <a:xfrm>
            <a:off x="6513908" y="4164912"/>
            <a:ext cx="327221" cy="327221"/>
          </a:xfrm>
          <a:custGeom>
            <a:avLst/>
            <a:gdLst>
              <a:gd name="T0" fmla="*/ 47 w 320"/>
              <a:gd name="T1" fmla="*/ 273 h 320"/>
              <a:gd name="T2" fmla="*/ 160 w 320"/>
              <a:gd name="T3" fmla="*/ 320 h 320"/>
              <a:gd name="T4" fmla="*/ 273 w 320"/>
              <a:gd name="T5" fmla="*/ 273 h 320"/>
              <a:gd name="T6" fmla="*/ 320 w 320"/>
              <a:gd name="T7" fmla="*/ 160 h 320"/>
              <a:gd name="T8" fmla="*/ 273 w 320"/>
              <a:gd name="T9" fmla="*/ 47 h 320"/>
              <a:gd name="T10" fmla="*/ 160 w 320"/>
              <a:gd name="T11" fmla="*/ 0 h 320"/>
              <a:gd name="T12" fmla="*/ 47 w 320"/>
              <a:gd name="T13" fmla="*/ 47 h 320"/>
              <a:gd name="T14" fmla="*/ 0 w 320"/>
              <a:gd name="T15" fmla="*/ 160 h 320"/>
              <a:gd name="T16" fmla="*/ 47 w 320"/>
              <a:gd name="T17" fmla="*/ 273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" h="320">
                <a:moveTo>
                  <a:pt x="47" y="273"/>
                </a:moveTo>
                <a:cubicBezTo>
                  <a:pt x="77" y="303"/>
                  <a:pt x="117" y="320"/>
                  <a:pt x="160" y="320"/>
                </a:cubicBezTo>
                <a:cubicBezTo>
                  <a:pt x="202" y="320"/>
                  <a:pt x="243" y="303"/>
                  <a:pt x="273" y="273"/>
                </a:cubicBezTo>
                <a:cubicBezTo>
                  <a:pt x="303" y="243"/>
                  <a:pt x="320" y="203"/>
                  <a:pt x="320" y="160"/>
                </a:cubicBezTo>
                <a:cubicBezTo>
                  <a:pt x="320" y="117"/>
                  <a:pt x="303" y="77"/>
                  <a:pt x="273" y="47"/>
                </a:cubicBezTo>
                <a:cubicBezTo>
                  <a:pt x="243" y="17"/>
                  <a:pt x="202" y="0"/>
                  <a:pt x="160" y="0"/>
                </a:cubicBezTo>
                <a:cubicBezTo>
                  <a:pt x="117" y="0"/>
                  <a:pt x="77" y="17"/>
                  <a:pt x="47" y="47"/>
                </a:cubicBezTo>
                <a:cubicBezTo>
                  <a:pt x="16" y="77"/>
                  <a:pt x="0" y="117"/>
                  <a:pt x="0" y="160"/>
                </a:cubicBezTo>
                <a:cubicBezTo>
                  <a:pt x="0" y="203"/>
                  <a:pt x="16" y="243"/>
                  <a:pt x="47" y="273"/>
                </a:cubicBezTo>
              </a:path>
            </a:pathLst>
          </a:custGeom>
          <a:noFill/>
          <a:ln w="19050">
            <a:solidFill>
              <a:srgbClr val="FFFFFF"/>
            </a:solidFill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13" name="Freeform 103"/>
          <p:cNvSpPr>
            <a:spLocks/>
          </p:cNvSpPr>
          <p:nvPr/>
        </p:nvSpPr>
        <p:spPr bwMode="auto">
          <a:xfrm>
            <a:off x="6583683" y="4255017"/>
            <a:ext cx="191062" cy="154976"/>
          </a:xfrm>
          <a:custGeom>
            <a:avLst/>
            <a:gdLst>
              <a:gd name="T0" fmla="*/ 230 w 230"/>
              <a:gd name="T1" fmla="*/ 22 h 187"/>
              <a:gd name="T2" fmla="*/ 203 w 230"/>
              <a:gd name="T3" fmla="*/ 30 h 187"/>
              <a:gd name="T4" fmla="*/ 224 w 230"/>
              <a:gd name="T5" fmla="*/ 4 h 187"/>
              <a:gd name="T6" fmla="*/ 194 w 230"/>
              <a:gd name="T7" fmla="*/ 15 h 187"/>
              <a:gd name="T8" fmla="*/ 159 w 230"/>
              <a:gd name="T9" fmla="*/ 0 h 187"/>
              <a:gd name="T10" fmla="*/ 112 w 230"/>
              <a:gd name="T11" fmla="*/ 48 h 187"/>
              <a:gd name="T12" fmla="*/ 113 w 230"/>
              <a:gd name="T13" fmla="*/ 58 h 187"/>
              <a:gd name="T14" fmla="*/ 16 w 230"/>
              <a:gd name="T15" fmla="*/ 9 h 187"/>
              <a:gd name="T16" fmla="*/ 10 w 230"/>
              <a:gd name="T17" fmla="*/ 33 h 187"/>
              <a:gd name="T18" fmla="*/ 31 w 230"/>
              <a:gd name="T19" fmla="*/ 72 h 187"/>
              <a:gd name="T20" fmla="*/ 9 w 230"/>
              <a:gd name="T21" fmla="*/ 66 h 187"/>
              <a:gd name="T22" fmla="*/ 9 w 230"/>
              <a:gd name="T23" fmla="*/ 67 h 187"/>
              <a:gd name="T24" fmla="*/ 47 w 230"/>
              <a:gd name="T25" fmla="*/ 113 h 187"/>
              <a:gd name="T26" fmla="*/ 35 w 230"/>
              <a:gd name="T27" fmla="*/ 115 h 187"/>
              <a:gd name="T28" fmla="*/ 26 w 230"/>
              <a:gd name="T29" fmla="*/ 114 h 187"/>
              <a:gd name="T30" fmla="*/ 70 w 230"/>
              <a:gd name="T31" fmla="*/ 147 h 187"/>
              <a:gd name="T32" fmla="*/ 11 w 230"/>
              <a:gd name="T33" fmla="*/ 167 h 187"/>
              <a:gd name="T34" fmla="*/ 0 w 230"/>
              <a:gd name="T35" fmla="*/ 166 h 187"/>
              <a:gd name="T36" fmla="*/ 72 w 230"/>
              <a:gd name="T37" fmla="*/ 187 h 187"/>
              <a:gd name="T38" fmla="*/ 207 w 230"/>
              <a:gd name="T39" fmla="*/ 53 h 187"/>
              <a:gd name="T40" fmla="*/ 207 w 230"/>
              <a:gd name="T41" fmla="*/ 47 h 187"/>
              <a:gd name="T42" fmla="*/ 230 w 230"/>
              <a:gd name="T43" fmla="*/ 22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230" h="187">
                <a:moveTo>
                  <a:pt x="230" y="22"/>
                </a:moveTo>
                <a:cubicBezTo>
                  <a:pt x="222" y="26"/>
                  <a:pt x="213" y="29"/>
                  <a:pt x="203" y="30"/>
                </a:cubicBezTo>
                <a:cubicBezTo>
                  <a:pt x="213" y="24"/>
                  <a:pt x="220" y="15"/>
                  <a:pt x="224" y="4"/>
                </a:cubicBezTo>
                <a:cubicBezTo>
                  <a:pt x="215" y="9"/>
                  <a:pt x="205" y="13"/>
                  <a:pt x="194" y="15"/>
                </a:cubicBezTo>
                <a:cubicBezTo>
                  <a:pt x="185" y="6"/>
                  <a:pt x="173" y="0"/>
                  <a:pt x="159" y="0"/>
                </a:cubicBezTo>
                <a:cubicBezTo>
                  <a:pt x="133" y="0"/>
                  <a:pt x="112" y="21"/>
                  <a:pt x="112" y="48"/>
                </a:cubicBezTo>
                <a:cubicBezTo>
                  <a:pt x="112" y="51"/>
                  <a:pt x="113" y="55"/>
                  <a:pt x="113" y="58"/>
                </a:cubicBezTo>
                <a:cubicBezTo>
                  <a:pt x="74" y="56"/>
                  <a:pt x="39" y="38"/>
                  <a:pt x="16" y="9"/>
                </a:cubicBezTo>
                <a:cubicBezTo>
                  <a:pt x="12" y="16"/>
                  <a:pt x="10" y="24"/>
                  <a:pt x="10" y="33"/>
                </a:cubicBezTo>
                <a:cubicBezTo>
                  <a:pt x="10" y="49"/>
                  <a:pt x="18" y="64"/>
                  <a:pt x="31" y="72"/>
                </a:cubicBezTo>
                <a:cubicBezTo>
                  <a:pt x="23" y="72"/>
                  <a:pt x="16" y="70"/>
                  <a:pt x="9" y="66"/>
                </a:cubicBezTo>
                <a:cubicBezTo>
                  <a:pt x="9" y="66"/>
                  <a:pt x="9" y="66"/>
                  <a:pt x="9" y="67"/>
                </a:cubicBezTo>
                <a:cubicBezTo>
                  <a:pt x="9" y="90"/>
                  <a:pt x="26" y="109"/>
                  <a:pt x="47" y="113"/>
                </a:cubicBezTo>
                <a:cubicBezTo>
                  <a:pt x="43" y="114"/>
                  <a:pt x="39" y="115"/>
                  <a:pt x="35" y="115"/>
                </a:cubicBezTo>
                <a:cubicBezTo>
                  <a:pt x="32" y="115"/>
                  <a:pt x="29" y="114"/>
                  <a:pt x="26" y="114"/>
                </a:cubicBezTo>
                <a:cubicBezTo>
                  <a:pt x="32" y="133"/>
                  <a:pt x="49" y="146"/>
                  <a:pt x="70" y="147"/>
                </a:cubicBezTo>
                <a:cubicBezTo>
                  <a:pt x="54" y="159"/>
                  <a:pt x="33" y="167"/>
                  <a:pt x="11" y="167"/>
                </a:cubicBezTo>
                <a:cubicBezTo>
                  <a:pt x="8" y="167"/>
                  <a:pt x="4" y="167"/>
                  <a:pt x="0" y="166"/>
                </a:cubicBezTo>
                <a:cubicBezTo>
                  <a:pt x="21" y="180"/>
                  <a:pt x="46" y="187"/>
                  <a:pt x="72" y="187"/>
                </a:cubicBezTo>
                <a:cubicBezTo>
                  <a:pt x="159" y="187"/>
                  <a:pt x="207" y="115"/>
                  <a:pt x="207" y="53"/>
                </a:cubicBezTo>
                <a:cubicBezTo>
                  <a:pt x="207" y="51"/>
                  <a:pt x="207" y="49"/>
                  <a:pt x="207" y="47"/>
                </a:cubicBezTo>
                <a:cubicBezTo>
                  <a:pt x="216" y="40"/>
                  <a:pt x="224" y="32"/>
                  <a:pt x="230" y="2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29319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Quo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340</TotalTime>
  <Words>196</Words>
  <Application>Microsoft Office PowerPoint</Application>
  <PresentationFormat>Custom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Quotable</vt:lpstr>
      <vt:lpstr>Courage  in Crises</vt:lpstr>
      <vt:lpstr>Pastoral  leaders demonstrate leadership during crises</vt:lpstr>
      <vt:lpstr>Theological realities  of pastoral presence</vt:lpstr>
      <vt:lpstr>Practical challenges of being pastorally present in a crisis</vt:lpstr>
      <vt:lpstr>Leadership strategies for pastoral ministry in crises</vt:lpstr>
      <vt:lpstr>Leadership strategies for pastoral ministry in crises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Resurrection:  It changes Everything</dc:title>
  <dc:creator>Eric Espinoza</dc:creator>
  <cp:lastModifiedBy>ericespinoza</cp:lastModifiedBy>
  <cp:revision>24</cp:revision>
  <dcterms:created xsi:type="dcterms:W3CDTF">2018-02-28T17:07:29Z</dcterms:created>
  <dcterms:modified xsi:type="dcterms:W3CDTF">2018-03-12T19:40:36Z</dcterms:modified>
</cp:coreProperties>
</file>