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9" r:id="rId12"/>
    <p:sldId id="275" r:id="rId13"/>
    <p:sldId id="280" r:id="rId14"/>
    <p:sldId id="274" r:id="rId15"/>
    <p:sldId id="281" r:id="rId16"/>
    <p:sldId id="273" r:id="rId17"/>
    <p:sldId id="282" r:id="rId18"/>
    <p:sldId id="272" r:id="rId19"/>
    <p:sldId id="283" r:id="rId20"/>
    <p:sldId id="271" r:id="rId21"/>
    <p:sldId id="284" r:id="rId22"/>
    <p:sldId id="276" r:id="rId23"/>
    <p:sldId id="278" r:id="rId24"/>
    <p:sldId id="277" r:id="rId25"/>
    <p:sldId id="262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-96" y="-3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3/13/2018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dirty="0" smtClean="0"/>
              <a:t>Developing Courage for Christian Leaders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Jeff Iorg, President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82857" y="6100841"/>
            <a:ext cx="3878516" cy="511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2738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66123"/>
            <a:ext cx="10829949" cy="4373216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Biblical resources for overcoming fear.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Experience salvation (Rom. 8:14-15).</a:t>
            </a:r>
          </a:p>
          <a:p>
            <a:pPr lvl="0">
              <a:buFont typeface="Wingdings" panose="05000000000000000000" pitchFamily="2" charset="2"/>
              <a:buChar char="§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itchFamily="2" charset="2"/>
              <a:buChar char="v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66123"/>
            <a:ext cx="11039061" cy="4373216"/>
          </a:xfrm>
          <a:effectLst/>
        </p:spPr>
        <p:txBody>
          <a:bodyPr anchor="t">
            <a:normAutofit/>
          </a:bodyPr>
          <a:lstStyle/>
          <a:p>
            <a:pPr lvl="1">
              <a:spcBef>
                <a:spcPts val="0"/>
              </a:spcBef>
              <a:spcAft>
                <a:spcPts val="0"/>
              </a:spcAft>
              <a:buNone/>
            </a:pP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 For all those led by God’s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Spirit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 are God’s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sons.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 You did not receive a spirit of slavery to fall back into fear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 Instead, you received the Spirit of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adoption, </a:t>
            </a: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whom we cry out, “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Abba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 Father!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36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(Romans 8:14-15)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66123"/>
            <a:ext cx="10829949" cy="4373216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Biblical resources for overcoming fear.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Experience salvation (Rom. 8:14-15).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God’s presence (Ps. 118:6).</a:t>
            </a:r>
          </a:p>
          <a:p>
            <a:pPr lvl="0">
              <a:buFont typeface="Wingdings" panose="05000000000000000000" pitchFamily="2" charset="2"/>
              <a:buChar char="§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itchFamily="2" charset="2"/>
              <a:buChar char="v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66123"/>
            <a:ext cx="11039061" cy="4373216"/>
          </a:xfrm>
          <a:effectLst/>
        </p:spPr>
        <p:txBody>
          <a:bodyPr anchor="t">
            <a:normAutofit/>
          </a:bodyPr>
          <a:lstStyle/>
          <a:p>
            <a:pPr lvl="1"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 The </a:t>
            </a:r>
            <a:r>
              <a:rPr lang="en-US" sz="4000" cap="small" dirty="0" smtClean="0">
                <a:latin typeface="Times New Roman" pitchFamily="18" charset="0"/>
                <a:cs typeface="Times New Roman" pitchFamily="18" charset="0"/>
              </a:rPr>
              <a:t>Lord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 is for me; I will not be afraid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What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can a mere mortal do to me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(Psalm 118:6)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66123"/>
            <a:ext cx="10829949" cy="4373216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Biblical resources for overcoming fear.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Experience salvation (Rom. 8:14-15).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God’s presence (Ps. 118:6).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Confront fear with truth (Ps. 27:1).</a:t>
            </a:r>
          </a:p>
          <a:p>
            <a:pPr lvl="0">
              <a:buFont typeface="Wingdings" panose="05000000000000000000" pitchFamily="2" charset="2"/>
              <a:buChar char="§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itchFamily="2" charset="2"/>
              <a:buChar char="v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66123"/>
            <a:ext cx="11039061" cy="4373216"/>
          </a:xfrm>
          <a:effectLst/>
        </p:spPr>
        <p:txBody>
          <a:bodyPr anchor="t">
            <a:normAutofit/>
          </a:bodyPr>
          <a:lstStyle/>
          <a:p>
            <a:pPr lvl="1"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 The </a:t>
            </a:r>
            <a:r>
              <a:rPr lang="en-US" sz="4000" cap="small" dirty="0" smtClean="0">
                <a:latin typeface="Times New Roman" pitchFamily="18" charset="0"/>
                <a:cs typeface="Times New Roman" pitchFamily="18" charset="0"/>
              </a:rPr>
              <a:t>Lord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 is my light and my salvation 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whom should I fear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(Psalm 27:1)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66123"/>
            <a:ext cx="10829949" cy="4373216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Biblical resources for overcoming fear.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Experience salvation (Rom. 8:14-15).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God’s presence (Ps. 118:6).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Confront fear with truth (Ps. 27:1).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Pray about your fears (Ps. 34:4)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itchFamily="2" charset="2"/>
              <a:buChar char="v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66123"/>
            <a:ext cx="11039061" cy="4373216"/>
          </a:xfrm>
          <a:effectLst/>
        </p:spPr>
        <p:txBody>
          <a:bodyPr anchor="t">
            <a:normAutofit/>
          </a:bodyPr>
          <a:lstStyle/>
          <a:p>
            <a:pPr lvl="1"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 I sought the </a:t>
            </a:r>
            <a:r>
              <a:rPr lang="en-US" sz="4000" cap="small" dirty="0" smtClean="0">
                <a:latin typeface="Times New Roman" pitchFamily="18" charset="0"/>
                <a:cs typeface="Times New Roman" pitchFamily="18" charset="0"/>
              </a:rPr>
              <a:t>Lord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and he answered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me</a:t>
            </a: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rescued me from all my fears.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(Psalm 34:4)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66123"/>
            <a:ext cx="10829949" cy="4373216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Biblical resources for overcoming fear.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Experience salvation (Rom. 8:14-15).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God’s presence (Ps. 118:6).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Confront fear with truth (Ps. 27:1).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Pray about your fears (Ps. 34:4)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 action in faith (James 2:17)		</a:t>
            </a:r>
          </a:p>
          <a:p>
            <a:pPr lvl="0">
              <a:buFont typeface="Wingdings" panose="05000000000000000000" pitchFamily="2" charset="2"/>
              <a:buChar char="§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itchFamily="2" charset="2"/>
              <a:buChar char="v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66123"/>
            <a:ext cx="11039061" cy="4373216"/>
          </a:xfrm>
          <a:effectLst/>
        </p:spPr>
        <p:txBody>
          <a:bodyPr anchor="t">
            <a:normAutofit/>
          </a:bodyPr>
          <a:lstStyle/>
          <a:p>
            <a:pPr lvl="1">
              <a:spcBef>
                <a:spcPts val="0"/>
              </a:spcBef>
              <a:spcAft>
                <a:spcPts val="0"/>
              </a:spcAft>
              <a:buNone/>
            </a:pP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None/>
            </a:pP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 In the same way faith, if it doesn’t have works, 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dead by itself.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(James 2:17)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The call for courageous leadership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58887"/>
            <a:ext cx="10856165" cy="3499911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courageous leadership – </a:t>
            </a:r>
          </a:p>
          <a:p>
            <a:pPr lvl="0">
              <a:buNone/>
            </a:pPr>
            <a:endParaRPr lang="en-US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None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Choosing to obey God no matter the opposition, the perceived challenges, or the anticipated outcomes.</a:t>
            </a: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66123"/>
            <a:ext cx="10829949" cy="4373216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Biblical resources for overcoming fear.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Experience salvation (Rom. 8:14-15).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God’s presence (Ps. 118:6).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Confront fear with truth (Ps. 27:1).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Pray about your fears (Ps. 34:4)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 action in faith (James 2:17)		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Receive God’s love  (1 John 4:16-18).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itchFamily="2" charset="2"/>
              <a:buChar char="v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43449"/>
            <a:ext cx="11252886" cy="5214552"/>
          </a:xfrm>
          <a:effectLst/>
        </p:spPr>
        <p:txBody>
          <a:bodyPr anchor="t">
            <a:normAutofit lnSpcReduction="10000"/>
          </a:bodyPr>
          <a:lstStyle/>
          <a:p>
            <a:pPr lvl="1">
              <a:spcBef>
                <a:spcPts val="0"/>
              </a:spcBef>
              <a:spcAft>
                <a:spcPts val="0"/>
              </a:spcAft>
              <a:buNone/>
            </a:pP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500" baseline="30000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 And we have come to know and to believe the love that God has for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us. God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is love, and the one who remains in love remains in God, and God remains in him. </a:t>
            </a:r>
            <a:r>
              <a:rPr lang="en-US" sz="3500" baseline="30000" dirty="0" smtClean="0"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 In this, love is made complete with us so that we may have confidence in the day of judgment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 because as he is, so also are we in this world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500" baseline="30000" dirty="0" smtClean="0"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 There is no fear in love; instead, perfect love drives out fear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 because fear involves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punishment. So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the one who fears is not complete in love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(1 John 4:16-18)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66123"/>
            <a:ext cx="10829949" cy="4373216"/>
          </a:xfrm>
          <a:effectLst/>
        </p:spPr>
        <p:txBody>
          <a:bodyPr anchor="t">
            <a:normAutofit lnSpcReduction="10000"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Biblical resources for overcoming fear.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Experience salvation (Rom. 8:14-15).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God’s presence (Ps. 118:6).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Confront fear with truth (Ps. 27:1).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Pray about your fears (Ps. 34:4)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 action in faith (James 2:17)		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Receive God’s love  (1 John 4:16-18).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Obey God’s laws (Heb. 10:26-27).</a:t>
            </a:r>
          </a:p>
          <a:p>
            <a:pPr lvl="0">
              <a:buFont typeface="Wingdings" panose="05000000000000000000" pitchFamily="2" charset="2"/>
              <a:buChar char="§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itchFamily="2" charset="2"/>
              <a:buChar char="v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66123"/>
            <a:ext cx="11039061" cy="4373216"/>
          </a:xfrm>
          <a:effectLst/>
        </p:spPr>
        <p:txBody>
          <a:bodyPr anchor="t">
            <a:normAutofit/>
          </a:bodyPr>
          <a:lstStyle/>
          <a:p>
            <a:pPr lvl="1">
              <a:buNone/>
            </a:pP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buNone/>
            </a:pP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 For if we deliberately go on sinning after receiving the knowledge of the truth, there no longer remains a sacrifice for sins, 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27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 but a terrifying expectation of judgment and the fury of a fire about to consume the adversaries.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(Heb. 10:26-27)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66123"/>
            <a:ext cx="10829949" cy="4373216"/>
          </a:xfrm>
          <a:effectLst/>
        </p:spPr>
        <p:txBody>
          <a:bodyPr anchor="t">
            <a:normAutofit lnSpcReduction="10000"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Biblical resources for overcoming fear.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Experience salvation (Rom. 8:14-15).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God’s presence (Ps. 118:6).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Confront fear with truth (Ps. 27:1).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Pray about your fears (Ps. 34:4)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 action in faith (James 2:17)		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Receive God’s love  (1 John 4:16-18).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Obey God’s laws (Heb. 10:26-27).</a:t>
            </a:r>
          </a:p>
          <a:p>
            <a:pPr lvl="0">
              <a:buFont typeface="Wingdings" panose="05000000000000000000" pitchFamily="2" charset="2"/>
              <a:buChar char="§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itchFamily="2" charset="2"/>
              <a:buChar char="v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50736" y="1212449"/>
            <a:ext cx="5667375" cy="2743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787647" y="4175532"/>
            <a:ext cx="14686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www.gs.edu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139"/>
          <p:cNvSpPr>
            <a:spLocks noChangeArrowheads="1"/>
          </p:cNvSpPr>
          <p:nvPr/>
        </p:nvSpPr>
        <p:spPr bwMode="auto">
          <a:xfrm>
            <a:off x="4449899" y="4216889"/>
            <a:ext cx="327221" cy="327221"/>
          </a:xfrm>
          <a:prstGeom prst="ellipse">
            <a:avLst/>
          </a:prstGeom>
          <a:noFill/>
          <a:ln w="19050">
            <a:solidFill>
              <a:srgbClr val="FFFFFF"/>
            </a:solidFill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0" name="Freeform 140"/>
          <p:cNvSpPr>
            <a:spLocks noEditPoints="1"/>
          </p:cNvSpPr>
          <p:nvPr/>
        </p:nvSpPr>
        <p:spPr bwMode="auto">
          <a:xfrm>
            <a:off x="4543756" y="4279762"/>
            <a:ext cx="131357" cy="205246"/>
          </a:xfrm>
          <a:custGeom>
            <a:avLst/>
            <a:gdLst>
              <a:gd name="T0" fmla="*/ 155 w 155"/>
              <a:gd name="T1" fmla="*/ 76 h 242"/>
              <a:gd name="T2" fmla="*/ 155 w 155"/>
              <a:gd name="T3" fmla="*/ 76 h 242"/>
              <a:gd name="T4" fmla="*/ 78 w 155"/>
              <a:gd name="T5" fmla="*/ 0 h 242"/>
              <a:gd name="T6" fmla="*/ 0 w 155"/>
              <a:gd name="T7" fmla="*/ 76 h 242"/>
              <a:gd name="T8" fmla="*/ 0 w 155"/>
              <a:gd name="T9" fmla="*/ 76 h 242"/>
              <a:gd name="T10" fmla="*/ 0 w 155"/>
              <a:gd name="T11" fmla="*/ 79 h 242"/>
              <a:gd name="T12" fmla="*/ 46 w 155"/>
              <a:gd name="T13" fmla="*/ 156 h 242"/>
              <a:gd name="T14" fmla="*/ 78 w 155"/>
              <a:gd name="T15" fmla="*/ 242 h 242"/>
              <a:gd name="T16" fmla="*/ 109 w 155"/>
              <a:gd name="T17" fmla="*/ 156 h 242"/>
              <a:gd name="T18" fmla="*/ 155 w 155"/>
              <a:gd name="T19" fmla="*/ 79 h 242"/>
              <a:gd name="T20" fmla="*/ 155 w 155"/>
              <a:gd name="T21" fmla="*/ 76 h 242"/>
              <a:gd name="T22" fmla="*/ 78 w 155"/>
              <a:gd name="T23" fmla="*/ 100 h 242"/>
              <a:gd name="T24" fmla="*/ 54 w 155"/>
              <a:gd name="T25" fmla="*/ 76 h 242"/>
              <a:gd name="T26" fmla="*/ 78 w 155"/>
              <a:gd name="T27" fmla="*/ 53 h 242"/>
              <a:gd name="T28" fmla="*/ 101 w 155"/>
              <a:gd name="T29" fmla="*/ 76 h 242"/>
              <a:gd name="T30" fmla="*/ 78 w 155"/>
              <a:gd name="T31" fmla="*/ 100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55" h="242">
                <a:moveTo>
                  <a:pt x="155" y="76"/>
                </a:moveTo>
                <a:cubicBezTo>
                  <a:pt x="155" y="76"/>
                  <a:pt x="155" y="76"/>
                  <a:pt x="155" y="76"/>
                </a:cubicBezTo>
                <a:cubicBezTo>
                  <a:pt x="153" y="34"/>
                  <a:pt x="119" y="1"/>
                  <a:pt x="78" y="0"/>
                </a:cubicBezTo>
                <a:cubicBezTo>
                  <a:pt x="36" y="1"/>
                  <a:pt x="2" y="34"/>
                  <a:pt x="0" y="76"/>
                </a:cubicBezTo>
                <a:cubicBezTo>
                  <a:pt x="0" y="76"/>
                  <a:pt x="0" y="76"/>
                  <a:pt x="0" y="76"/>
                </a:cubicBezTo>
                <a:cubicBezTo>
                  <a:pt x="0" y="77"/>
                  <a:pt x="0" y="78"/>
                  <a:pt x="0" y="79"/>
                </a:cubicBezTo>
                <a:cubicBezTo>
                  <a:pt x="0" y="111"/>
                  <a:pt x="26" y="130"/>
                  <a:pt x="46" y="156"/>
                </a:cubicBezTo>
                <a:cubicBezTo>
                  <a:pt x="70" y="186"/>
                  <a:pt x="78" y="242"/>
                  <a:pt x="78" y="242"/>
                </a:cubicBezTo>
                <a:cubicBezTo>
                  <a:pt x="78" y="242"/>
                  <a:pt x="86" y="186"/>
                  <a:pt x="109" y="156"/>
                </a:cubicBezTo>
                <a:cubicBezTo>
                  <a:pt x="129" y="130"/>
                  <a:pt x="155" y="111"/>
                  <a:pt x="155" y="79"/>
                </a:cubicBezTo>
                <a:cubicBezTo>
                  <a:pt x="155" y="78"/>
                  <a:pt x="155" y="77"/>
                  <a:pt x="155" y="76"/>
                </a:cubicBezTo>
                <a:close/>
                <a:moveTo>
                  <a:pt x="78" y="100"/>
                </a:moveTo>
                <a:cubicBezTo>
                  <a:pt x="65" y="100"/>
                  <a:pt x="54" y="89"/>
                  <a:pt x="54" y="76"/>
                </a:cubicBezTo>
                <a:cubicBezTo>
                  <a:pt x="54" y="63"/>
                  <a:pt x="65" y="53"/>
                  <a:pt x="78" y="53"/>
                </a:cubicBezTo>
                <a:cubicBezTo>
                  <a:pt x="91" y="53"/>
                  <a:pt x="101" y="63"/>
                  <a:pt x="101" y="76"/>
                </a:cubicBezTo>
                <a:cubicBezTo>
                  <a:pt x="101" y="89"/>
                  <a:pt x="91" y="100"/>
                  <a:pt x="78" y="10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00503" y="4146643"/>
            <a:ext cx="12359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Jeff_Iorg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reeform 104"/>
          <p:cNvSpPr>
            <a:spLocks/>
          </p:cNvSpPr>
          <p:nvPr/>
        </p:nvSpPr>
        <p:spPr bwMode="auto">
          <a:xfrm>
            <a:off x="6513908" y="4164912"/>
            <a:ext cx="327221" cy="327221"/>
          </a:xfrm>
          <a:custGeom>
            <a:avLst/>
            <a:gdLst>
              <a:gd name="T0" fmla="*/ 47 w 320"/>
              <a:gd name="T1" fmla="*/ 273 h 320"/>
              <a:gd name="T2" fmla="*/ 160 w 320"/>
              <a:gd name="T3" fmla="*/ 320 h 320"/>
              <a:gd name="T4" fmla="*/ 273 w 320"/>
              <a:gd name="T5" fmla="*/ 273 h 320"/>
              <a:gd name="T6" fmla="*/ 320 w 320"/>
              <a:gd name="T7" fmla="*/ 160 h 320"/>
              <a:gd name="T8" fmla="*/ 273 w 320"/>
              <a:gd name="T9" fmla="*/ 47 h 320"/>
              <a:gd name="T10" fmla="*/ 160 w 320"/>
              <a:gd name="T11" fmla="*/ 0 h 320"/>
              <a:gd name="T12" fmla="*/ 47 w 320"/>
              <a:gd name="T13" fmla="*/ 47 h 320"/>
              <a:gd name="T14" fmla="*/ 0 w 320"/>
              <a:gd name="T15" fmla="*/ 160 h 320"/>
              <a:gd name="T16" fmla="*/ 47 w 320"/>
              <a:gd name="T17" fmla="*/ 273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0" h="320">
                <a:moveTo>
                  <a:pt x="47" y="273"/>
                </a:moveTo>
                <a:cubicBezTo>
                  <a:pt x="77" y="303"/>
                  <a:pt x="117" y="320"/>
                  <a:pt x="160" y="320"/>
                </a:cubicBezTo>
                <a:cubicBezTo>
                  <a:pt x="202" y="320"/>
                  <a:pt x="243" y="303"/>
                  <a:pt x="273" y="273"/>
                </a:cubicBezTo>
                <a:cubicBezTo>
                  <a:pt x="303" y="243"/>
                  <a:pt x="320" y="203"/>
                  <a:pt x="320" y="160"/>
                </a:cubicBezTo>
                <a:cubicBezTo>
                  <a:pt x="320" y="117"/>
                  <a:pt x="303" y="77"/>
                  <a:pt x="273" y="47"/>
                </a:cubicBezTo>
                <a:cubicBezTo>
                  <a:pt x="243" y="17"/>
                  <a:pt x="202" y="0"/>
                  <a:pt x="160" y="0"/>
                </a:cubicBezTo>
                <a:cubicBezTo>
                  <a:pt x="117" y="0"/>
                  <a:pt x="77" y="17"/>
                  <a:pt x="47" y="47"/>
                </a:cubicBezTo>
                <a:cubicBezTo>
                  <a:pt x="16" y="77"/>
                  <a:pt x="0" y="117"/>
                  <a:pt x="0" y="160"/>
                </a:cubicBezTo>
                <a:cubicBezTo>
                  <a:pt x="0" y="203"/>
                  <a:pt x="16" y="243"/>
                  <a:pt x="47" y="273"/>
                </a:cubicBezTo>
              </a:path>
            </a:pathLst>
          </a:custGeom>
          <a:noFill/>
          <a:ln w="19050">
            <a:solidFill>
              <a:srgbClr val="FFFFFF"/>
            </a:solidFill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3" name="Freeform 103"/>
          <p:cNvSpPr>
            <a:spLocks/>
          </p:cNvSpPr>
          <p:nvPr/>
        </p:nvSpPr>
        <p:spPr bwMode="auto">
          <a:xfrm>
            <a:off x="6583683" y="4255017"/>
            <a:ext cx="191062" cy="154976"/>
          </a:xfrm>
          <a:custGeom>
            <a:avLst/>
            <a:gdLst>
              <a:gd name="T0" fmla="*/ 230 w 230"/>
              <a:gd name="T1" fmla="*/ 22 h 187"/>
              <a:gd name="T2" fmla="*/ 203 w 230"/>
              <a:gd name="T3" fmla="*/ 30 h 187"/>
              <a:gd name="T4" fmla="*/ 224 w 230"/>
              <a:gd name="T5" fmla="*/ 4 h 187"/>
              <a:gd name="T6" fmla="*/ 194 w 230"/>
              <a:gd name="T7" fmla="*/ 15 h 187"/>
              <a:gd name="T8" fmla="*/ 159 w 230"/>
              <a:gd name="T9" fmla="*/ 0 h 187"/>
              <a:gd name="T10" fmla="*/ 112 w 230"/>
              <a:gd name="T11" fmla="*/ 48 h 187"/>
              <a:gd name="T12" fmla="*/ 113 w 230"/>
              <a:gd name="T13" fmla="*/ 58 h 187"/>
              <a:gd name="T14" fmla="*/ 16 w 230"/>
              <a:gd name="T15" fmla="*/ 9 h 187"/>
              <a:gd name="T16" fmla="*/ 10 w 230"/>
              <a:gd name="T17" fmla="*/ 33 h 187"/>
              <a:gd name="T18" fmla="*/ 31 w 230"/>
              <a:gd name="T19" fmla="*/ 72 h 187"/>
              <a:gd name="T20" fmla="*/ 9 w 230"/>
              <a:gd name="T21" fmla="*/ 66 h 187"/>
              <a:gd name="T22" fmla="*/ 9 w 230"/>
              <a:gd name="T23" fmla="*/ 67 h 187"/>
              <a:gd name="T24" fmla="*/ 47 w 230"/>
              <a:gd name="T25" fmla="*/ 113 h 187"/>
              <a:gd name="T26" fmla="*/ 35 w 230"/>
              <a:gd name="T27" fmla="*/ 115 h 187"/>
              <a:gd name="T28" fmla="*/ 26 w 230"/>
              <a:gd name="T29" fmla="*/ 114 h 187"/>
              <a:gd name="T30" fmla="*/ 70 w 230"/>
              <a:gd name="T31" fmla="*/ 147 h 187"/>
              <a:gd name="T32" fmla="*/ 11 w 230"/>
              <a:gd name="T33" fmla="*/ 167 h 187"/>
              <a:gd name="T34" fmla="*/ 0 w 230"/>
              <a:gd name="T35" fmla="*/ 166 h 187"/>
              <a:gd name="T36" fmla="*/ 72 w 230"/>
              <a:gd name="T37" fmla="*/ 187 h 187"/>
              <a:gd name="T38" fmla="*/ 207 w 230"/>
              <a:gd name="T39" fmla="*/ 53 h 187"/>
              <a:gd name="T40" fmla="*/ 207 w 230"/>
              <a:gd name="T41" fmla="*/ 47 h 187"/>
              <a:gd name="T42" fmla="*/ 230 w 230"/>
              <a:gd name="T43" fmla="*/ 22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30" h="187">
                <a:moveTo>
                  <a:pt x="230" y="22"/>
                </a:moveTo>
                <a:cubicBezTo>
                  <a:pt x="222" y="26"/>
                  <a:pt x="213" y="29"/>
                  <a:pt x="203" y="30"/>
                </a:cubicBezTo>
                <a:cubicBezTo>
                  <a:pt x="213" y="24"/>
                  <a:pt x="220" y="15"/>
                  <a:pt x="224" y="4"/>
                </a:cubicBezTo>
                <a:cubicBezTo>
                  <a:pt x="215" y="9"/>
                  <a:pt x="205" y="13"/>
                  <a:pt x="194" y="15"/>
                </a:cubicBezTo>
                <a:cubicBezTo>
                  <a:pt x="185" y="6"/>
                  <a:pt x="173" y="0"/>
                  <a:pt x="159" y="0"/>
                </a:cubicBezTo>
                <a:cubicBezTo>
                  <a:pt x="133" y="0"/>
                  <a:pt x="112" y="21"/>
                  <a:pt x="112" y="48"/>
                </a:cubicBezTo>
                <a:cubicBezTo>
                  <a:pt x="112" y="51"/>
                  <a:pt x="113" y="55"/>
                  <a:pt x="113" y="58"/>
                </a:cubicBezTo>
                <a:cubicBezTo>
                  <a:pt x="74" y="56"/>
                  <a:pt x="39" y="38"/>
                  <a:pt x="16" y="9"/>
                </a:cubicBezTo>
                <a:cubicBezTo>
                  <a:pt x="12" y="16"/>
                  <a:pt x="10" y="24"/>
                  <a:pt x="10" y="33"/>
                </a:cubicBezTo>
                <a:cubicBezTo>
                  <a:pt x="10" y="49"/>
                  <a:pt x="18" y="64"/>
                  <a:pt x="31" y="72"/>
                </a:cubicBezTo>
                <a:cubicBezTo>
                  <a:pt x="23" y="72"/>
                  <a:pt x="16" y="70"/>
                  <a:pt x="9" y="66"/>
                </a:cubicBezTo>
                <a:cubicBezTo>
                  <a:pt x="9" y="66"/>
                  <a:pt x="9" y="66"/>
                  <a:pt x="9" y="67"/>
                </a:cubicBezTo>
                <a:cubicBezTo>
                  <a:pt x="9" y="90"/>
                  <a:pt x="26" y="109"/>
                  <a:pt x="47" y="113"/>
                </a:cubicBezTo>
                <a:cubicBezTo>
                  <a:pt x="43" y="114"/>
                  <a:pt x="39" y="115"/>
                  <a:pt x="35" y="115"/>
                </a:cubicBezTo>
                <a:cubicBezTo>
                  <a:pt x="32" y="115"/>
                  <a:pt x="29" y="114"/>
                  <a:pt x="26" y="114"/>
                </a:cubicBezTo>
                <a:cubicBezTo>
                  <a:pt x="32" y="133"/>
                  <a:pt x="49" y="146"/>
                  <a:pt x="70" y="147"/>
                </a:cubicBezTo>
                <a:cubicBezTo>
                  <a:pt x="54" y="159"/>
                  <a:pt x="33" y="167"/>
                  <a:pt x="11" y="167"/>
                </a:cubicBezTo>
                <a:cubicBezTo>
                  <a:pt x="8" y="167"/>
                  <a:pt x="4" y="167"/>
                  <a:pt x="0" y="166"/>
                </a:cubicBezTo>
                <a:cubicBezTo>
                  <a:pt x="21" y="180"/>
                  <a:pt x="46" y="187"/>
                  <a:pt x="72" y="187"/>
                </a:cubicBezTo>
                <a:cubicBezTo>
                  <a:pt x="159" y="187"/>
                  <a:pt x="207" y="115"/>
                  <a:pt x="207" y="53"/>
                </a:cubicBezTo>
                <a:cubicBezTo>
                  <a:pt x="207" y="51"/>
                  <a:pt x="207" y="49"/>
                  <a:pt x="207" y="47"/>
                </a:cubicBezTo>
                <a:cubicBezTo>
                  <a:pt x="216" y="40"/>
                  <a:pt x="224" y="32"/>
                  <a:pt x="230" y="2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29319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The call for courageous leadership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66123"/>
            <a:ext cx="10882958" cy="4373216"/>
          </a:xfrm>
          <a:effectLst/>
        </p:spPr>
        <p:txBody>
          <a:bodyPr anchor="t">
            <a:normAutofit fontScale="92500"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model for courageous leadership (Daniel 3:16-18).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They faced a powerful authority – an enraged king.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They faced daunting options – idolatry or likely death.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They understood their choice and its consequences.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Arial" pitchFamily="34" charset="0"/>
              <a:buChar char="•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God might deliver them.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Arial" pitchFamily="34" charset="0"/>
              <a:buChar char="•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God might let them die.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They chose to obey God – and leave the outcome to him.</a:t>
            </a:r>
            <a:endParaRPr lang="en-US" sz="39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The call for courageous leadership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66123"/>
            <a:ext cx="10686523" cy="4373216"/>
          </a:xfrm>
          <a:effectLst/>
        </p:spPr>
        <p:txBody>
          <a:bodyPr anchor="t">
            <a:normAutofit fontScale="92500" lnSpcReduction="10000"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need for courageous leadership today.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Courage to make decisions.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Courage to hold doctrinal positions.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Courage to confront sin.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Courage to change paradigms.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Courage to uphold moral values.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Courage to risk public vulnerability.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Courage to preach prophetically.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The opposition Christian </a:t>
            </a:r>
            <a:br>
              <a:rPr lang="en-US" sz="4400" dirty="0" smtClean="0"/>
            </a:br>
            <a:r>
              <a:rPr lang="en-US" sz="4400" dirty="0" smtClean="0"/>
              <a:t>leaders face today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66123"/>
            <a:ext cx="10686523" cy="4373216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Sources of opposition.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Satanic and demonic (Eph. 6:12; 2 Cor. 10:3-5).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Cultural forces.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Political systems.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Christian community.</a:t>
            </a:r>
          </a:p>
          <a:p>
            <a:pPr lvl="1">
              <a:buFont typeface="Arial" pitchFamily="34" charset="0"/>
              <a:buChar char="•"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The opposition Christian </a:t>
            </a:r>
            <a:br>
              <a:rPr lang="en-US" sz="4400" dirty="0" smtClean="0"/>
            </a:br>
            <a:r>
              <a:rPr lang="en-US" sz="4400" dirty="0" smtClean="0"/>
              <a:t>leaders face today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66123"/>
            <a:ext cx="10686523" cy="4373216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Levels of opposition.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Pressure (tolerance, ridicule, popularity).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Harassment (financial, legal).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Persecution (physical threats, torture).</a:t>
            </a:r>
          </a:p>
          <a:p>
            <a:pPr lvl="1">
              <a:buFont typeface="Arial" pitchFamily="34" charset="0"/>
              <a:buChar char="•"/>
            </a:pPr>
            <a:endParaRPr lang="en-US" sz="3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66123"/>
            <a:ext cx="10686523" cy="4373216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brief theology of fear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 is a common problem.</a:t>
            </a:r>
          </a:p>
          <a:p>
            <a:pPr lvl="2">
              <a:buFont typeface="Wingdings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 600 references in the Bible related to the subject of fear. </a:t>
            </a:r>
          </a:p>
          <a:p>
            <a:pPr lvl="2">
              <a:buFont typeface="Wingdings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 biblical characters felt fear. </a:t>
            </a:r>
          </a:p>
          <a:p>
            <a:pPr lvl="2">
              <a:buFont typeface="Wingdings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 biblical characters were told “do not be afraid.”</a:t>
            </a:r>
          </a:p>
          <a:p>
            <a:pPr lvl="1">
              <a:buFont typeface="Arial" pitchFamily="34" charset="0"/>
              <a:buChar char="•"/>
            </a:pPr>
            <a:endParaRPr lang="en-US" sz="3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66123"/>
            <a:ext cx="10686523" cy="4373216"/>
          </a:xfrm>
          <a:effectLst/>
        </p:spPr>
        <p:txBody>
          <a:bodyPr anchor="t">
            <a:normAutofit fontScale="92500" lnSpcReduction="10000"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brief theology of fear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 is an old problem.</a:t>
            </a:r>
          </a:p>
          <a:p>
            <a:pPr lvl="2">
              <a:buFont typeface="Wingdings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 is not mentioned before sin entered the world (Gen. 1:1-3:9).</a:t>
            </a:r>
          </a:p>
          <a:p>
            <a:pPr lvl="2">
              <a:buFont typeface="Wingdings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 is the first emotion expressed after sin entered human experience  (Gen. 3:10).</a:t>
            </a:r>
          </a:p>
          <a:p>
            <a:pPr lvl="2">
              <a:buFont typeface="Wingdings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 was marred by sin.  Humans were designed to fear God; now we fear everything else.</a:t>
            </a:r>
          </a:p>
          <a:p>
            <a:pPr lvl="2">
              <a:buFont typeface="Wingdings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 becomes sin when it produces destructive choices (“hiding from God” in Gen. 3:8-10).</a:t>
            </a:r>
          </a:p>
          <a:p>
            <a:pPr lvl="2">
              <a:buFont typeface="Wingdings" pitchFamily="2" charset="2"/>
              <a:buChar char="v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Typical response to opposition – fear.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66123"/>
            <a:ext cx="10829949" cy="4373216"/>
          </a:xfrm>
          <a:effectLst/>
        </p:spPr>
        <p:txBody>
          <a:bodyPr anchor="t">
            <a:normAutofit fontScale="92500" lnSpcReduction="10000"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brief theology of fear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 leaves a destructive legacy.</a:t>
            </a:r>
          </a:p>
          <a:p>
            <a:pPr lvl="2">
              <a:buFont typeface="Wingdings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 keeps you from experiencing God’s best (Num. 13:1-14:9).</a:t>
            </a:r>
          </a:p>
          <a:p>
            <a:pPr lvl="2">
              <a:buFont typeface="Wingdings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 prevents you from using the gifts God has given you (Matt. 25:14-28).</a:t>
            </a:r>
          </a:p>
          <a:p>
            <a:pPr lvl="2">
              <a:buFont typeface="Wingdings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 motivates poor decision-making (Gen. 19:30-38).</a:t>
            </a:r>
          </a:p>
          <a:p>
            <a:pPr lvl="2">
              <a:buFont typeface="Wingdings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makes you run from your problems (1 Kings 19:1-3).</a:t>
            </a:r>
          </a:p>
          <a:p>
            <a:pPr lvl="2">
              <a:buFont typeface="Wingdings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 saps your boldness (John 19:38).</a:t>
            </a:r>
          </a:p>
          <a:p>
            <a:pPr lvl="2">
              <a:buFont typeface="Wingdings" pitchFamily="2" charset="2"/>
              <a:buChar char="v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88487" y="2133600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257</TotalTime>
  <Words>824</Words>
  <Application>Microsoft Office PowerPoint</Application>
  <PresentationFormat>Custom</PresentationFormat>
  <Paragraphs>173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Quotable</vt:lpstr>
      <vt:lpstr>Developing Courage for Christian Leaders</vt:lpstr>
      <vt:lpstr>The call for courageous leadership</vt:lpstr>
      <vt:lpstr>The call for courageous leadership</vt:lpstr>
      <vt:lpstr>The call for courageous leadership</vt:lpstr>
      <vt:lpstr>The opposition Christian  leaders face today</vt:lpstr>
      <vt:lpstr>The opposition Christian  leaders face today</vt:lpstr>
      <vt:lpstr>Typical response to opposition – fear.</vt:lpstr>
      <vt:lpstr>Typical response to opposition – fear.</vt:lpstr>
      <vt:lpstr>Typical response to opposition – fear.</vt:lpstr>
      <vt:lpstr>Typical response to opposition – fear.</vt:lpstr>
      <vt:lpstr>Typical response to opposition – fear.</vt:lpstr>
      <vt:lpstr>Typical response to opposition – fear.</vt:lpstr>
      <vt:lpstr>Typical response to opposition – fear.</vt:lpstr>
      <vt:lpstr>Typical response to opposition – fear.</vt:lpstr>
      <vt:lpstr>Typical response to opposition – fear.</vt:lpstr>
      <vt:lpstr>Typical response to opposition – fear.</vt:lpstr>
      <vt:lpstr>Typical response to opposition – fear.</vt:lpstr>
      <vt:lpstr>Typical response to opposition – fear.</vt:lpstr>
      <vt:lpstr>Typical response to opposition – fear.</vt:lpstr>
      <vt:lpstr>Typical response to opposition – fear.</vt:lpstr>
      <vt:lpstr>Typical response to opposition – fear.</vt:lpstr>
      <vt:lpstr>Typical response to opposition – fear.</vt:lpstr>
      <vt:lpstr>Typical response to opposition – fear.</vt:lpstr>
      <vt:lpstr>Typical response to opposition – fear.</vt:lpstr>
      <vt:lpstr>Slide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Resurrection:  It changes Everything</dc:title>
  <dc:creator>Eric Espinoza</dc:creator>
  <cp:lastModifiedBy>ericespinoza</cp:lastModifiedBy>
  <cp:revision>13</cp:revision>
  <dcterms:created xsi:type="dcterms:W3CDTF">2018-02-28T17:07:29Z</dcterms:created>
  <dcterms:modified xsi:type="dcterms:W3CDTF">2018-03-13T15:17:47Z</dcterms:modified>
</cp:coreProperties>
</file>